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48"/>
  </p:notesMasterIdLst>
  <p:sldIdLst>
    <p:sldId id="256" r:id="rId2"/>
    <p:sldId id="257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</p:sldIdLst>
  <p:sldSz cx="24384000" cy="13716000"/>
  <p:notesSz cx="6858000" cy="9144000"/>
  <p:defaultTextStyle>
    <a:lvl1pPr algn="ctr" defTabSz="825500">
      <a:defRPr sz="5000">
        <a:latin typeface="+mn-lt"/>
        <a:ea typeface="+mn-ea"/>
        <a:cs typeface="+mn-cs"/>
        <a:sym typeface="Helvetica Light"/>
      </a:defRPr>
    </a:lvl1pPr>
    <a:lvl2pPr indent="228600" algn="ctr" defTabSz="825500">
      <a:defRPr sz="5000">
        <a:latin typeface="+mn-lt"/>
        <a:ea typeface="+mn-ea"/>
        <a:cs typeface="+mn-cs"/>
        <a:sym typeface="Helvetica Light"/>
      </a:defRPr>
    </a:lvl2pPr>
    <a:lvl3pPr indent="457200" algn="ctr" defTabSz="825500">
      <a:defRPr sz="5000">
        <a:latin typeface="+mn-lt"/>
        <a:ea typeface="+mn-ea"/>
        <a:cs typeface="+mn-cs"/>
        <a:sym typeface="Helvetica Light"/>
      </a:defRPr>
    </a:lvl3pPr>
    <a:lvl4pPr indent="685800" algn="ctr" defTabSz="825500">
      <a:defRPr sz="5000">
        <a:latin typeface="+mn-lt"/>
        <a:ea typeface="+mn-ea"/>
        <a:cs typeface="+mn-cs"/>
        <a:sym typeface="Helvetica Light"/>
      </a:defRPr>
    </a:lvl4pPr>
    <a:lvl5pPr indent="914400" algn="ctr" defTabSz="825500">
      <a:defRPr sz="5000">
        <a:latin typeface="+mn-lt"/>
        <a:ea typeface="+mn-ea"/>
        <a:cs typeface="+mn-cs"/>
        <a:sym typeface="Helvetica Light"/>
      </a:defRPr>
    </a:lvl5pPr>
    <a:lvl6pPr indent="1143000" algn="ctr" defTabSz="825500">
      <a:defRPr sz="5000">
        <a:latin typeface="+mn-lt"/>
        <a:ea typeface="+mn-ea"/>
        <a:cs typeface="+mn-cs"/>
        <a:sym typeface="Helvetica Light"/>
      </a:defRPr>
    </a:lvl6pPr>
    <a:lvl7pPr indent="1371600" algn="ctr" defTabSz="825500">
      <a:defRPr sz="5000">
        <a:latin typeface="+mn-lt"/>
        <a:ea typeface="+mn-ea"/>
        <a:cs typeface="+mn-cs"/>
        <a:sym typeface="Helvetica Light"/>
      </a:defRPr>
    </a:lvl7pPr>
    <a:lvl8pPr indent="1600200" algn="ctr" defTabSz="825500">
      <a:defRPr sz="5000">
        <a:latin typeface="+mn-lt"/>
        <a:ea typeface="+mn-ea"/>
        <a:cs typeface="+mn-cs"/>
        <a:sym typeface="Helvetica Light"/>
      </a:defRPr>
    </a:lvl8pPr>
    <a:lvl9pPr indent="1828800" algn="ctr" defTabSz="825500">
      <a:defRPr sz="50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830075-A14F-3040-83E4-A18FAC483AB4}" v="4" dt="2020-12-20T14:24:18.118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52" d="100"/>
          <a:sy n="52" d="100"/>
        </p:scale>
        <p:origin x="896" y="208"/>
      </p:cViewPr>
      <p:guideLst>
        <p:guide orient="horz" pos="4320"/>
        <p:guide pos="76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Leszczuk" userId="f51ff640-68ca-4f5b-81f1-7b807841f46e" providerId="ADAL" clId="{77830075-A14F-3040-83E4-A18FAC483AB4}"/>
    <pc:docChg chg="custSel modSld">
      <pc:chgData name="Mikołaj Leszczuk" userId="f51ff640-68ca-4f5b-81f1-7b807841f46e" providerId="ADAL" clId="{77830075-A14F-3040-83E4-A18FAC483AB4}" dt="2020-12-20T14:27:10.268" v="41" actId="13926"/>
      <pc:docMkLst>
        <pc:docMk/>
      </pc:docMkLst>
      <pc:sldChg chg="addSp delSp modSp mod chgLayout">
        <pc:chgData name="Mikołaj Leszczuk" userId="f51ff640-68ca-4f5b-81f1-7b807841f46e" providerId="ADAL" clId="{77830075-A14F-3040-83E4-A18FAC483AB4}" dt="2020-12-20T14:15:25.521" v="2" actId="6264"/>
        <pc:sldMkLst>
          <pc:docMk/>
          <pc:sldMk cId="0" sldId="276"/>
        </pc:sldMkLst>
        <pc:spChg chg="add del mod">
          <ac:chgData name="Mikołaj Leszczuk" userId="f51ff640-68ca-4f5b-81f1-7b807841f46e" providerId="ADAL" clId="{77830075-A14F-3040-83E4-A18FAC483AB4}" dt="2020-12-20T14:15:25.521" v="2" actId="6264"/>
          <ac:spMkLst>
            <pc:docMk/>
            <pc:sldMk cId="0" sldId="276"/>
            <ac:spMk id="2" creationId="{FA745E5C-C382-B641-8A0D-092798CD8225}"/>
          </ac:spMkLst>
        </pc:spChg>
        <pc:spChg chg="mod ord">
          <ac:chgData name="Mikołaj Leszczuk" userId="f51ff640-68ca-4f5b-81f1-7b807841f46e" providerId="ADAL" clId="{77830075-A14F-3040-83E4-A18FAC483AB4}" dt="2020-12-20T14:15:25.521" v="2" actId="6264"/>
          <ac:spMkLst>
            <pc:docMk/>
            <pc:sldMk cId="0" sldId="276"/>
            <ac:spMk id="108" creationId="{00000000-0000-0000-0000-000000000000}"/>
          </ac:spMkLst>
        </pc:spChg>
        <pc:spChg chg="mod ord">
          <ac:chgData name="Mikołaj Leszczuk" userId="f51ff640-68ca-4f5b-81f1-7b807841f46e" providerId="ADAL" clId="{77830075-A14F-3040-83E4-A18FAC483AB4}" dt="2020-12-20T14:15:25.521" v="2" actId="6264"/>
          <ac:spMkLst>
            <pc:docMk/>
            <pc:sldMk cId="0" sldId="276"/>
            <ac:spMk id="109" creationId="{00000000-0000-0000-0000-000000000000}"/>
          </ac:spMkLst>
        </pc:spChg>
      </pc:sldChg>
      <pc:sldChg chg="modSp mod modClrScheme chgLayout">
        <pc:chgData name="Mikołaj Leszczuk" userId="f51ff640-68ca-4f5b-81f1-7b807841f46e" providerId="ADAL" clId="{77830075-A14F-3040-83E4-A18FAC483AB4}" dt="2020-12-20T14:27:10.268" v="41" actId="13926"/>
        <pc:sldMkLst>
          <pc:docMk/>
          <pc:sldMk cId="0" sldId="277"/>
        </pc:sldMkLst>
        <pc:spChg chg="mod ord">
          <ac:chgData name="Mikołaj Leszczuk" userId="f51ff640-68ca-4f5b-81f1-7b807841f46e" providerId="ADAL" clId="{77830075-A14F-3040-83E4-A18FAC483AB4}" dt="2020-12-20T14:27:10.268" v="41" actId="13926"/>
          <ac:spMkLst>
            <pc:docMk/>
            <pc:sldMk cId="0" sldId="277"/>
            <ac:spMk id="3" creationId="{00000000-0000-0000-0000-000000000000}"/>
          </ac:spMkLst>
        </pc:spChg>
        <pc:spChg chg="mod ord">
          <ac:chgData name="Mikołaj Leszczuk" userId="f51ff640-68ca-4f5b-81f1-7b807841f46e" providerId="ADAL" clId="{77830075-A14F-3040-83E4-A18FAC483AB4}" dt="2020-12-20T14:24:37.389" v="28" actId="700"/>
          <ac:spMkLst>
            <pc:docMk/>
            <pc:sldMk cId="0" sldId="277"/>
            <ac:spMk id="19" creationId="{00000000-0000-0000-0000-000000000000}"/>
          </ac:spMkLst>
        </pc:spChg>
        <pc:spChg chg="mod ord">
          <ac:chgData name="Mikołaj Leszczuk" userId="f51ff640-68ca-4f5b-81f1-7b807841f46e" providerId="ADAL" clId="{77830075-A14F-3040-83E4-A18FAC483AB4}" dt="2020-12-20T14:24:37.389" v="28" actId="700"/>
          <ac:spMkLst>
            <pc:docMk/>
            <pc:sldMk cId="0" sldId="277"/>
            <ac:spMk id="112" creationId="{00000000-0000-0000-0000-000000000000}"/>
          </ac:spMkLst>
        </pc:spChg>
        <pc:spChg chg="mod ord">
          <ac:chgData name="Mikołaj Leszczuk" userId="f51ff640-68ca-4f5b-81f1-7b807841f46e" providerId="ADAL" clId="{77830075-A14F-3040-83E4-A18FAC483AB4}" dt="2020-12-20T14:24:37.389" v="28" actId="700"/>
          <ac:spMkLst>
            <pc:docMk/>
            <pc:sldMk cId="0" sldId="277"/>
            <ac:spMk id="114" creationId="{00000000-0000-0000-0000-000000000000}"/>
          </ac:spMkLst>
        </pc:spChg>
        <pc:picChg chg="mod ord modCrop">
          <ac:chgData name="Mikołaj Leszczuk" userId="f51ff640-68ca-4f5b-81f1-7b807841f46e" providerId="ADAL" clId="{77830075-A14F-3040-83E4-A18FAC483AB4}" dt="2020-12-20T14:24:37.389" v="28" actId="700"/>
          <ac:picMkLst>
            <pc:docMk/>
            <pc:sldMk cId="0" sldId="277"/>
            <ac:picMk id="18" creationId="{00000000-0000-0000-0000-000000000000}"/>
          </ac:picMkLst>
        </pc:picChg>
      </pc:sldChg>
      <pc:sldChg chg="modSp mod">
        <pc:chgData name="Mikołaj Leszczuk" userId="f51ff640-68ca-4f5b-81f1-7b807841f46e" providerId="ADAL" clId="{77830075-A14F-3040-83E4-A18FAC483AB4}" dt="2020-12-20T14:18:41.287" v="19" actId="27636"/>
        <pc:sldMkLst>
          <pc:docMk/>
          <pc:sldMk cId="0" sldId="278"/>
        </pc:sldMkLst>
        <pc:spChg chg="mod">
          <ac:chgData name="Mikołaj Leszczuk" userId="f51ff640-68ca-4f5b-81f1-7b807841f46e" providerId="ADAL" clId="{77830075-A14F-3040-83E4-A18FAC483AB4}" dt="2020-12-20T14:18:41.287" v="19" actId="27636"/>
          <ac:spMkLst>
            <pc:docMk/>
            <pc:sldMk cId="0" sldId="278"/>
            <ac:spMk id="117" creationId="{00000000-0000-0000-0000-000000000000}"/>
          </ac:spMkLst>
        </pc:spChg>
      </pc:sldChg>
      <pc:sldChg chg="modSp mod">
        <pc:chgData name="Mikołaj Leszczuk" userId="f51ff640-68ca-4f5b-81f1-7b807841f46e" providerId="ADAL" clId="{77830075-A14F-3040-83E4-A18FAC483AB4}" dt="2020-12-20T14:18:41.388" v="20" actId="27636"/>
        <pc:sldMkLst>
          <pc:docMk/>
          <pc:sldMk cId="0" sldId="280"/>
        </pc:sldMkLst>
        <pc:spChg chg="mod">
          <ac:chgData name="Mikołaj Leszczuk" userId="f51ff640-68ca-4f5b-81f1-7b807841f46e" providerId="ADAL" clId="{77830075-A14F-3040-83E4-A18FAC483AB4}" dt="2020-12-20T14:18:41.388" v="20" actId="27636"/>
          <ac:spMkLst>
            <pc:docMk/>
            <pc:sldMk cId="0" sldId="280"/>
            <ac:spMk id="12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68052559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965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ytuł na środk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11200"/>
              <a:t>Tekst tytułowy</a:t>
            </a:r>
          </a:p>
        </p:txBody>
      </p:sp>
    </p:spTree>
    <p:extLst>
      <p:ext uri="{BB962C8B-B14F-4D97-AF65-F5344CB8AC3E}">
        <p14:creationId xmlns:p14="http://schemas.microsoft.com/office/powerpoint/2010/main" val="169455475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k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200"/>
              <a:t>Treść - poziom 1</a:t>
            </a:r>
          </a:p>
          <a:p>
            <a:pPr lvl="1">
              <a:defRPr sz="1800"/>
            </a:pPr>
            <a:r>
              <a:rPr sz="5200"/>
              <a:t>Treść - poziom 2</a:t>
            </a:r>
          </a:p>
          <a:p>
            <a:pPr lvl="2">
              <a:defRPr sz="1800"/>
            </a:pPr>
            <a:r>
              <a:rPr sz="5200"/>
              <a:t>Treść - poziom 3</a:t>
            </a:r>
          </a:p>
          <a:p>
            <a:pPr lvl="3">
              <a:defRPr sz="1800"/>
            </a:pPr>
            <a:r>
              <a:rPr sz="5200"/>
              <a:t>Treść - poziom 4</a:t>
            </a:r>
          </a:p>
          <a:p>
            <a:pPr lvl="4">
              <a:defRPr sz="1800"/>
            </a:pPr>
            <a:r>
              <a:rPr sz="5200"/>
              <a:t>Treść - poziom 5</a:t>
            </a:r>
          </a:p>
        </p:txBody>
      </p:sp>
    </p:spTree>
    <p:extLst>
      <p:ext uri="{BB962C8B-B14F-4D97-AF65-F5344CB8AC3E}">
        <p14:creationId xmlns:p14="http://schemas.microsoft.com/office/powerpoint/2010/main" val="45370799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757F8-56CE-0542-911B-1E6338CE8202}" type="datetime1">
              <a:rPr lang="pl-PL" smtClean="0"/>
              <a:t>20.12.2020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8688A-B771-B148-880F-F0030195289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3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</p:sldLayoutIdLst>
  <p:hf hdr="0" ftr="0"/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youtu.be/oVOeNcJJYos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hyperlink" Target="http://youtu.be/U6TX4Zbu2ao" TargetMode="Externa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hyperlink" Target="http://youtu.be/sIkCwoEJyCE" TargetMode="Externa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hyperlink" Target="http://youtu.be/aNxxrawNu48" TargetMode="Externa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hyperlink" Target="http://youtu.be/HabhhF3tYyY" TargetMode="Externa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pl-PL" dirty="0"/>
              <a:t>Podstawowe zagadnienia sieciowe</a:t>
            </a:r>
          </a:p>
        </p:txBody>
      </p:sp>
      <p:sp>
        <p:nvSpPr>
          <p:cNvPr id="33" name="Shape 3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pl-PL" dirty="0"/>
              <a:t>Mikołaj Leszczuk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Topologia punkt-punkt</a:t>
            </a:r>
          </a:p>
        </p:txBody>
      </p:sp>
      <p:sp>
        <p:nvSpPr>
          <p:cNvPr id="136" name="Shape 13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pl-PL" dirty="0"/>
              <a:t>Najprostsza technologia</a:t>
            </a:r>
          </a:p>
          <a:p>
            <a:pPr lvl="0"/>
            <a:r>
              <a:rPr lang="pl-PL" dirty="0"/>
              <a:t>Ustanawia łącze między dwoma punktami</a:t>
            </a:r>
          </a:p>
          <a:p>
            <a:pPr lvl="0"/>
            <a:r>
              <a:rPr lang="pl-PL" dirty="0"/>
              <a:t>Zaleta – niezakłócona komunikacja</a:t>
            </a:r>
          </a:p>
          <a:p>
            <a:pPr lvl="0"/>
            <a:r>
              <a:rPr lang="pl-PL" dirty="0"/>
              <a:t>Dwa rodzaje:</a:t>
            </a:r>
          </a:p>
          <a:p>
            <a:pPr lvl="1"/>
            <a:r>
              <a:rPr lang="pl-PL" i="1" dirty="0" err="1"/>
              <a:t>Pemanent</a:t>
            </a:r>
            <a:r>
              <a:rPr lang="pl-PL" i="1" dirty="0"/>
              <a:t> (</a:t>
            </a:r>
            <a:r>
              <a:rPr lang="pl-PL" i="1" dirty="0" err="1"/>
              <a:t>dedicated</a:t>
            </a:r>
            <a:r>
              <a:rPr lang="pl-PL" i="1" dirty="0"/>
              <a:t>)</a:t>
            </a:r>
          </a:p>
          <a:p>
            <a:pPr lvl="1"/>
            <a:r>
              <a:rPr lang="pl-PL" i="1" dirty="0" err="1"/>
              <a:t>Switched</a:t>
            </a:r>
            <a:endParaRPr lang="pl-PL" i="1" dirty="0"/>
          </a:p>
        </p:txBody>
      </p:sp>
      <p:pic>
        <p:nvPicPr>
          <p:cNvPr id="7" name="image7.png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792200" y="5437187"/>
            <a:ext cx="7467600" cy="5130800"/>
          </a:xfrm>
        </p:spPr>
      </p:pic>
      <p:sp>
        <p:nvSpPr>
          <p:cNvPr id="13" name="Symbol zastępczy daty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BA52C-4F62-9546-AEF8-4BA9B86EE787}" type="datetime1">
              <a:rPr lang="pl-PL" smtClean="0"/>
              <a:t>20.12.2020</a:t>
            </a:fld>
            <a:endParaRPr lang="pl-PL"/>
          </a:p>
        </p:txBody>
      </p:sp>
      <p:sp>
        <p:nvSpPr>
          <p:cNvPr id="137" name="Shape 1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10</a:t>
            </a:fld>
            <a:endParaRPr lang="is-IS" dirty="0"/>
          </a:p>
        </p:txBody>
      </p:sp>
    </p:spTree>
  </p:cSld>
  <p:clrMapOvr>
    <a:masterClrMapping/>
  </p:clrMapOvr>
  <p:transition spd="med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561340">
              <a:defRPr sz="7616"/>
            </a:lvl1pPr>
          </a:lstStyle>
          <a:p>
            <a:pPr lvl="0"/>
            <a:r>
              <a:rPr lang="pl-PL"/>
              <a:t>Topologia punkt-punkt - permament (dedicated)</a:t>
            </a:r>
          </a:p>
        </p:txBody>
      </p:sp>
      <p:sp>
        <p:nvSpPr>
          <p:cNvPr id="140" name="Shape 14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Kanał komunikacyjny na stałe łączący dwa punkty</a:t>
            </a:r>
          </a:p>
          <a:p>
            <a:pPr lvl="0"/>
            <a:r>
              <a:rPr lang="pl-PL"/>
              <a:t>Przykłady:</a:t>
            </a:r>
          </a:p>
          <a:p>
            <a:pPr lvl="1"/>
            <a:r>
              <a:rPr lang="pl-PL"/>
              <a:t>Telefonia – podniesienie słuchawki łączy z operatorem</a:t>
            </a:r>
          </a:p>
          <a:p>
            <a:pPr lvl="1"/>
            <a:r>
              <a:rPr lang="pl-PL"/>
              <a:t>Telewizja – połączenie ze stadionu do studia</a:t>
            </a:r>
          </a:p>
          <a:p>
            <a:pPr lvl="0"/>
            <a:r>
              <a:rPr lang="pl-PL"/>
              <a:t>Oszczędności:</a:t>
            </a:r>
          </a:p>
          <a:p>
            <a:pPr lvl="1"/>
            <a:r>
              <a:rPr lang="pl-PL"/>
              <a:t>Brak „centrali”, i</a:t>
            </a:r>
          </a:p>
          <a:p>
            <a:pPr lvl="1"/>
            <a:r>
              <a:rPr lang="pl-PL"/>
              <a:t>Brak dodatkowego okablowania</a:t>
            </a:r>
          </a:p>
        </p:txBody>
      </p:sp>
      <p:sp>
        <p:nvSpPr>
          <p:cNvPr id="11" name="Symbol zastępczy daty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D1F66-5D58-5B4E-993D-92A22C3F84B0}" type="datetime1">
              <a:rPr lang="pl-PL" smtClean="0"/>
              <a:t>20.12.2020</a:t>
            </a:fld>
            <a:endParaRPr lang="pl-PL"/>
          </a:p>
        </p:txBody>
      </p:sp>
      <p:sp>
        <p:nvSpPr>
          <p:cNvPr id="141" name="Shape 1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11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817244">
              <a:defRPr sz="11088"/>
            </a:lvl1pPr>
          </a:lstStyle>
          <a:p>
            <a:pPr lvl="0"/>
            <a:r>
              <a:rPr lang="pl-PL"/>
              <a:t>Topologia punkt-punkt - switched</a:t>
            </a:r>
          </a:p>
        </p:txBody>
      </p:sp>
      <p:sp>
        <p:nvSpPr>
          <p:cNvPr id="144" name="Shape 1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Kanał komunikacyjny chwilowo łączący punkty:</a:t>
            </a:r>
          </a:p>
          <a:p>
            <a:pPr lvl="1"/>
            <a:r>
              <a:rPr lang="pl-PL"/>
              <a:t>Zestawiany na żądanie, w razie potrzeby</a:t>
            </a:r>
          </a:p>
          <a:p>
            <a:pPr lvl="1"/>
            <a:r>
              <a:rPr lang="pl-PL"/>
              <a:t>Rozłączany, gdy już nie jest dłużej potrzebny</a:t>
            </a:r>
          </a:p>
          <a:p>
            <a:pPr lvl="0"/>
            <a:r>
              <a:rPr lang="pl-PL"/>
              <a:t>Podstawowa topologia dla konwencjonalnej telefonii</a:t>
            </a:r>
          </a:p>
        </p:txBody>
      </p:sp>
      <p:sp>
        <p:nvSpPr>
          <p:cNvPr id="11" name="Symbol zastępczy daty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DA23-BB8A-F542-AC01-814443B39F0C}" type="datetime1">
              <a:rPr lang="pl-PL" smtClean="0"/>
              <a:t>20.12.2020</a:t>
            </a:fld>
            <a:endParaRPr lang="pl-PL"/>
          </a:p>
        </p:txBody>
      </p:sp>
      <p:sp>
        <p:nvSpPr>
          <p:cNvPr id="145" name="Shape 1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12</a:t>
            </a:fld>
            <a:endParaRPr lang="pl-PL"/>
          </a:p>
        </p:txBody>
      </p:sp>
    </p:spTree>
  </p:cSld>
  <p:clrMapOvr>
    <a:masterClrMapping/>
  </p:clrMapOvr>
  <p:transition spd="slow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liniowa</a:t>
            </a:r>
          </a:p>
        </p:txBody>
      </p:sp>
      <p:sp>
        <p:nvSpPr>
          <p:cNvPr id="148" name="Shape 14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Oprócz granicznych urządzeń sieciowych:</a:t>
            </a:r>
          </a:p>
          <a:p>
            <a:pPr lvl="1"/>
            <a:r>
              <a:rPr lang="pl-PL"/>
              <a:t>Urządzenia połączone z dwoma sąsiednimi</a:t>
            </a:r>
          </a:p>
          <a:p>
            <a:pPr lvl="1"/>
            <a:r>
              <a:rPr lang="pl-PL"/>
              <a:t>Po dwa gniazda sieciowe na każde urządzenie</a:t>
            </a:r>
          </a:p>
          <a:p>
            <a:pPr lvl="0"/>
            <a:r>
              <a:rPr lang="pl-PL"/>
              <a:t>Dane przesyłane do celu przez kolejne:</a:t>
            </a:r>
          </a:p>
          <a:p>
            <a:pPr lvl="1"/>
            <a:r>
              <a:rPr lang="pl-PL"/>
              <a:t>Połączenia, i </a:t>
            </a:r>
          </a:p>
          <a:p>
            <a:pPr lvl="1"/>
            <a:r>
              <a:rPr lang="pl-PL"/>
              <a:t>Urządzenia sieciowe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018E4-DA96-8E4A-A650-36DB2F6BA016}" type="datetime1">
              <a:rPr lang="pl-PL" smtClean="0"/>
              <a:t>20.12.2020</a:t>
            </a:fld>
            <a:endParaRPr lang="pl-PL"/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 lang="is-IS" smtClean="0"/>
              <a:pPr lvl="0"/>
              <a:t>13</a:t>
            </a:fld>
            <a:endParaRPr lang="is-IS"/>
          </a:p>
        </p:txBody>
      </p:sp>
    </p:spTree>
  </p:cSld>
  <p:clrMapOvr>
    <a:masterClrMapping/>
  </p:clrMapOvr>
  <p:transition spd="slow"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liniowa</a:t>
            </a:r>
            <a:endParaRPr lang="pl-PL" dirty="0"/>
          </a:p>
        </p:txBody>
      </p:sp>
      <p:pic>
        <p:nvPicPr>
          <p:cNvPr id="6" name="image8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3550" y="7265987"/>
            <a:ext cx="8216900" cy="1473200"/>
          </a:xfrm>
        </p:spPr>
      </p:pic>
      <p:sp>
        <p:nvSpPr>
          <p:cNvPr id="13" name="Symbol zastępczy daty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2E074-D1FF-0D4F-B9E9-4663955D9B68}" type="datetime1">
              <a:rPr lang="pl-PL" smtClean="0"/>
              <a:t>20.12.2020</a:t>
            </a:fld>
            <a:endParaRPr lang="pl-PL"/>
          </a:p>
        </p:txBody>
      </p:sp>
      <p:sp>
        <p:nvSpPr>
          <p:cNvPr id="153" name="Shape 1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 lang="pl-PL" smtClean="0"/>
              <a:pPr lvl="0"/>
              <a:t>14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liniowa</a:t>
            </a:r>
          </a:p>
        </p:txBody>
      </p:sp>
      <p:sp>
        <p:nvSpPr>
          <p:cNvPr id="156" name="Shape 15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Wzmacnianie sygnału przez urządzenia napotkane po drodze</a:t>
            </a:r>
          </a:p>
          <a:p>
            <a:pPr lvl="0"/>
            <a:r>
              <a:rPr lang="pl-PL"/>
              <a:t>Najprostszy sposób na stworzenie fizycznego połączenia pomiędzy wieloma komputerami </a:t>
            </a:r>
          </a:p>
          <a:p>
            <a:pPr lvl="0"/>
            <a:r>
              <a:rPr lang="pl-PL"/>
              <a:t>Brak konieczności użycia dodatkowych urządzeń sieciowych</a:t>
            </a:r>
          </a:p>
          <a:p>
            <a:pPr lvl="0"/>
            <a:r>
              <a:rPr lang="pl-PL"/>
              <a:t>Konieczność jednoczesnej pracy wszystkich urządzeń pracujących w sieci</a:t>
            </a:r>
          </a:p>
          <a:p>
            <a:pPr lvl="0"/>
            <a:r>
              <a:rPr lang="pl-PL"/>
              <a:t>Połączenie granicznych urządzeń ze sobą powoduje – przejście do topologii pierścienia</a:t>
            </a:r>
          </a:p>
        </p:txBody>
      </p:sp>
      <p:sp>
        <p:nvSpPr>
          <p:cNvPr id="11" name="Symbol zastępczy daty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4FA02-E3D5-5447-BF58-BF8F4C9220CF}" type="datetime1">
              <a:rPr lang="pl-PL" smtClean="0"/>
              <a:t>20.12.2020</a:t>
            </a:fld>
            <a:endParaRPr lang="pl-PL"/>
          </a:p>
        </p:txBody>
      </p:sp>
      <p:sp>
        <p:nvSpPr>
          <p:cNvPr id="157" name="Shape 15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ru-RU" smtClean="0"/>
              <a:pPr lvl="0"/>
              <a:t>15</a:t>
            </a:fld>
            <a:endParaRPr lang="ru-RU"/>
          </a:p>
        </p:txBody>
      </p:sp>
    </p:spTree>
  </p:cSld>
  <p:clrMapOvr>
    <a:masterClrMapping/>
  </p:clrMapOvr>
  <p:transition spd="med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liniowa</a:t>
            </a:r>
          </a:p>
        </p:txBody>
      </p:sp>
      <p:sp>
        <p:nvSpPr>
          <p:cNvPr id="160" name="Shape 16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Zalety:</a:t>
            </a:r>
          </a:p>
          <a:p>
            <a:pPr lvl="1"/>
            <a:r>
              <a:rPr lang="pl-PL"/>
              <a:t>Małe zużycie przewodów</a:t>
            </a:r>
          </a:p>
          <a:p>
            <a:pPr lvl="0"/>
            <a:r>
              <a:rPr lang="pl-PL"/>
              <a:t>Wady:</a:t>
            </a:r>
          </a:p>
          <a:p>
            <a:pPr lvl="1"/>
            <a:r>
              <a:rPr lang="pl-PL"/>
              <a:t>Przerwanie pracy w razie awarii pojedynczego:</a:t>
            </a:r>
          </a:p>
          <a:p>
            <a:pPr lvl="2"/>
            <a:r>
              <a:rPr lang="pl-PL"/>
              <a:t>Przewodu,</a:t>
            </a:r>
          </a:p>
          <a:p>
            <a:pPr lvl="2"/>
            <a:r>
              <a:rPr lang="pl-PL"/>
              <a:t>Urządzenia sieciowego, lub</a:t>
            </a:r>
          </a:p>
          <a:p>
            <a:pPr lvl="2"/>
            <a:r>
              <a:rPr lang="pl-PL"/>
              <a:t>Komputera</a:t>
            </a:r>
          </a:p>
          <a:p>
            <a:pPr lvl="1"/>
            <a:r>
              <a:rPr lang="pl-PL"/>
              <a:t>Niska skalowalność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1CFFB-083E-AE4B-B110-C4249A032352}" type="datetime1">
              <a:rPr lang="pl-PL" smtClean="0"/>
              <a:t>20.12.2020</a:t>
            </a:fld>
            <a:endParaRPr lang="pl-PL"/>
          </a:p>
        </p:txBody>
      </p:sp>
      <p:sp>
        <p:nvSpPr>
          <p:cNvPr id="161" name="Shape 1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16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magistrali</a:t>
            </a:r>
          </a:p>
        </p:txBody>
      </p:sp>
      <p:sp>
        <p:nvSpPr>
          <p:cNvPr id="164" name="Shape 16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Elementy sieci dzielące jedną magistralę </a:t>
            </a:r>
          </a:p>
          <a:p>
            <a:pPr lvl="0"/>
            <a:r>
              <a:rPr lang="pl-PL"/>
              <a:t>Najczęstsze medium – kabel koncentryczny</a:t>
            </a:r>
          </a:p>
          <a:p>
            <a:pPr lvl="0"/>
            <a:r>
              <a:rPr lang="pl-PL"/>
              <a:t>Podłączenie za pomocą:</a:t>
            </a:r>
          </a:p>
          <a:p>
            <a:pPr lvl="1"/>
            <a:r>
              <a:rPr lang="pl-PL"/>
              <a:t>Specjalnych trójników</a:t>
            </a:r>
          </a:p>
          <a:p>
            <a:pPr lvl="1"/>
            <a:r>
              <a:rPr lang="pl-PL"/>
              <a:t>Łączy BNC</a:t>
            </a:r>
          </a:p>
          <a:p>
            <a:pPr lvl="0"/>
            <a:r>
              <a:rPr lang="pl-PL"/>
              <a:t>Pierwotna topologia logiczna Ethernetu</a:t>
            </a:r>
          </a:p>
          <a:p>
            <a:pPr lvl="0"/>
            <a:r>
              <a:rPr lang="pl-PL"/>
              <a:t>Czas propagacji zależy od długości medium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7EDCE-2F65-634A-B695-2476A849BA32}" type="datetime1">
              <a:rPr lang="pl-PL" smtClean="0"/>
              <a:t>20.12.2020</a:t>
            </a:fld>
            <a:endParaRPr lang="pl-PL"/>
          </a:p>
        </p:txBody>
      </p:sp>
      <p:sp>
        <p:nvSpPr>
          <p:cNvPr id="165" name="Shape 16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cs-CZ" smtClean="0"/>
              <a:pPr lvl="0"/>
              <a:t>17</a:t>
            </a:fld>
            <a:endParaRPr lang="cs-CZ"/>
          </a:p>
        </p:txBody>
      </p:sp>
    </p:spTree>
  </p:cSld>
  <p:clrMapOvr>
    <a:masterClrMapping/>
  </p:clrMapOvr>
  <p:transition spd="med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magistrali</a:t>
            </a:r>
          </a:p>
        </p:txBody>
      </p:sp>
      <p:pic>
        <p:nvPicPr>
          <p:cNvPr id="10" name="image9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64600" y="6046787"/>
            <a:ext cx="6654800" cy="39116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D44967-6FDD-3A46-8C20-F76C6ADDFAB8}" type="datetime1">
              <a:rPr lang="pl-PL" smtClean="0"/>
              <a:t>20.12.2020</a:t>
            </a:fld>
            <a:endParaRPr lang="pl-PL"/>
          </a:p>
        </p:txBody>
      </p:sp>
      <p:sp>
        <p:nvSpPr>
          <p:cNvPr id="169" name="Shape 16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18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magistrali</a:t>
            </a:r>
          </a:p>
        </p:txBody>
      </p:sp>
      <p:sp>
        <p:nvSpPr>
          <p:cNvPr id="172" name="Shape 17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Zalety:</a:t>
            </a:r>
          </a:p>
          <a:p>
            <a:pPr lvl="1"/>
            <a:r>
              <a:rPr lang="pl-PL"/>
              <a:t>Mała długość kabla</a:t>
            </a:r>
          </a:p>
          <a:p>
            <a:pPr lvl="1"/>
            <a:r>
              <a:rPr lang="pl-PL"/>
              <a:t>Brak dodatkowych urządzeń</a:t>
            </a:r>
          </a:p>
          <a:p>
            <a:pPr lvl="1"/>
            <a:r>
              <a:rPr lang="pl-PL"/>
              <a:t>Niska cena sieci</a:t>
            </a:r>
          </a:p>
          <a:p>
            <a:pPr lvl="1"/>
            <a:r>
              <a:rPr lang="pl-PL"/>
              <a:t>Łatwość instalacji</a:t>
            </a:r>
          </a:p>
          <a:p>
            <a:pPr lvl="1"/>
            <a:r>
              <a:rPr lang="pl-PL"/>
              <a:t>Wyłączenie stacji nie powoduje zakłóceń</a:t>
            </a:r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3EFDC-86AF-0447-92F1-40EDC3198996}" type="datetime1">
              <a:rPr lang="pl-PL" smtClean="0"/>
              <a:t>20.12.2020</a:t>
            </a:fld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19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Plan wykładu</a:t>
            </a:r>
            <a:endParaRPr lang="pl-PL" dirty="0"/>
          </a:p>
        </p:txBody>
      </p:sp>
      <p:sp>
        <p:nvSpPr>
          <p:cNvPr id="36" name="Shape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pl-PL" sz="8000"/>
              <a:t>Definicja sieci komputerowej</a:t>
            </a:r>
          </a:p>
          <a:p>
            <a:pPr lvl="0">
              <a:lnSpc>
                <a:spcPct val="150000"/>
              </a:lnSpc>
            </a:pPr>
            <a:r>
              <a:rPr lang="pl-PL" sz="8000"/>
              <a:t>Topologie sieci</a:t>
            </a:r>
            <a:endParaRPr lang="pl-PL" sz="8000" dirty="0"/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1107F-8667-914E-B2A1-274F871FFD91}" type="datetime1">
              <a:rPr lang="pl-PL" smtClean="0"/>
              <a:t>20.12.2020</a:t>
            </a:fld>
            <a:endParaRPr lang="pl-PL"/>
          </a:p>
        </p:txBody>
      </p:sp>
      <p:sp>
        <p:nvSpPr>
          <p:cNvPr id="37" name="Shape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2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magistrali</a:t>
            </a:r>
          </a:p>
        </p:txBody>
      </p:sp>
      <p:sp>
        <p:nvSpPr>
          <p:cNvPr id="175" name="Shape 17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Wady:</a:t>
            </a:r>
          </a:p>
          <a:p>
            <a:pPr lvl="1"/>
            <a:r>
              <a:rPr lang="pl-PL"/>
              <a:t>Trudna lokalizacja usterek</a:t>
            </a:r>
          </a:p>
          <a:p>
            <a:pPr lvl="1"/>
            <a:r>
              <a:rPr lang="pl-PL"/>
              <a:t>Jednocześnie możliwa tylko jedna możliwa transmisja</a:t>
            </a:r>
          </a:p>
          <a:p>
            <a:pPr lvl="1"/>
            <a:r>
              <a:rPr lang="pl-PL"/>
              <a:t>Potencjalnie duża ilość kolizji</a:t>
            </a:r>
          </a:p>
          <a:p>
            <a:pPr lvl="1"/>
            <a:r>
              <a:rPr lang="pl-PL"/>
              <a:t>Awaria głównego kabla to unieruchomienie całej sieci</a:t>
            </a:r>
          </a:p>
          <a:p>
            <a:pPr lvl="1"/>
            <a:r>
              <a:rPr lang="pl-PL"/>
              <a:t>Słaba skalowalność</a:t>
            </a:r>
          </a:p>
          <a:p>
            <a:pPr lvl="1"/>
            <a:r>
              <a:rPr lang="pl-PL"/>
              <a:t>Niskie bezpieczeństwo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32499-7962-E340-AE1D-5668566CACB6}" type="datetime1">
              <a:rPr lang="pl-PL" smtClean="0"/>
              <a:t>20.12.2020</a:t>
            </a:fld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20</a:t>
            </a:fld>
            <a:endParaRPr lang="pl-PL"/>
          </a:p>
        </p:txBody>
      </p:sp>
    </p:spTree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magistrali</a:t>
            </a:r>
          </a:p>
        </p:txBody>
      </p:sp>
      <p:pic>
        <p:nvPicPr>
          <p:cNvPr id="12" name="Network topology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375" y="2219325"/>
            <a:ext cx="12344400" cy="9258300"/>
          </a:xfrm>
        </p:spPr>
      </p:pic>
      <p:sp>
        <p:nvSpPr>
          <p:cNvPr id="179" name="Shape 179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>
              <a:defRPr u="sng">
                <a:hlinkClick r:id="rId5"/>
              </a:defRPr>
            </a:lvl1pPr>
          </a:lstStyle>
          <a:p>
            <a:pPr lvl="0"/>
            <a:r>
              <a:rPr lang="pl-PL">
                <a:hlinkClick r:id="rId5"/>
              </a:rPr>
              <a:t>http://youtu.be/oVOeNcJJYos</a:t>
            </a:r>
            <a:endParaRPr lang="pl-PL" dirty="0">
              <a:hlinkClick r:id="rId5"/>
            </a:endParaRPr>
          </a:p>
        </p:txBody>
      </p:sp>
      <p:sp>
        <p:nvSpPr>
          <p:cNvPr id="13" name="Symbol zastępczy daty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26BA4-A4D0-9A43-8170-D393C900889A}" type="datetime1">
              <a:rPr lang="pl-PL" smtClean="0"/>
              <a:t>20.12.2020</a:t>
            </a:fld>
            <a:endParaRPr lang="pl-PL"/>
          </a:p>
        </p:txBody>
      </p:sp>
      <p:sp>
        <p:nvSpPr>
          <p:cNvPr id="180" name="Shape 1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21</a:t>
            </a:fld>
            <a:endParaRPr lang="pl-PL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Pierścień</a:t>
            </a:r>
          </a:p>
        </p:txBody>
      </p:sp>
      <p:pic>
        <p:nvPicPr>
          <p:cNvPr id="29" name="Symbol zastępczy zawartości 2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93775" y="4206875"/>
            <a:ext cx="5689600" cy="5283200"/>
          </a:xfrm>
          <a:prstGeom prst="rect">
            <a:avLst/>
          </a:prstGeom>
        </p:spPr>
      </p:pic>
      <p:sp>
        <p:nvSpPr>
          <p:cNvPr id="184" name="Shape 18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pl-PL"/>
              <a:t>Komputery połączone odcinkami kabla</a:t>
            </a:r>
          </a:p>
          <a:p>
            <a:pPr lvl="0"/>
            <a:r>
              <a:rPr lang="pl-PL"/>
              <a:t>Brak zakończeń –  zamknięty pierścień</a:t>
            </a:r>
          </a:p>
          <a:p>
            <a:pPr lvl="0"/>
            <a:r>
              <a:rPr lang="pl-PL"/>
              <a:t>Możliwe różne łącza w jednym pierścieniu</a:t>
            </a:r>
          </a:p>
          <a:p>
            <a:pPr lvl="0"/>
            <a:r>
              <a:rPr lang="pl-PL"/>
              <a:t>Ograniczenia:</a:t>
            </a:r>
          </a:p>
          <a:p>
            <a:pPr lvl="1"/>
            <a:r>
              <a:rPr lang="pl-PL"/>
              <a:t>Długość jednego odcinka łącza dwupunktowego</a:t>
            </a:r>
          </a:p>
          <a:p>
            <a:pPr lvl="1"/>
            <a:r>
              <a:rPr lang="pl-PL"/>
              <a:t>Liczba łączy</a:t>
            </a:r>
          </a:p>
          <a:p>
            <a:pPr lvl="0"/>
            <a:r>
              <a:rPr lang="pl-PL"/>
              <a:t>Przykład – topologia Token Ring</a:t>
            </a:r>
          </a:p>
        </p:txBody>
      </p:sp>
      <p:sp>
        <p:nvSpPr>
          <p:cNvPr id="30" name="Symbol zastępczy daty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32928-A435-9B42-AA07-415C0C21A182}" type="datetime1">
              <a:rPr lang="pl-PL" smtClean="0"/>
              <a:t>20.12.2020</a:t>
            </a:fld>
            <a:endParaRPr lang="pl-PL"/>
          </a:p>
        </p:txBody>
      </p:sp>
      <p:sp>
        <p:nvSpPr>
          <p:cNvPr id="185" name="Shape 18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22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Pierścień</a:t>
            </a:r>
          </a:p>
        </p:txBody>
      </p:sp>
      <p:sp>
        <p:nvSpPr>
          <p:cNvPr id="188" name="Shape 18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Zalety:</a:t>
            </a:r>
          </a:p>
          <a:p>
            <a:pPr lvl="1"/>
            <a:r>
              <a:rPr lang="pl-PL"/>
              <a:t>Stosunkowo krótki kabel</a:t>
            </a:r>
          </a:p>
          <a:p>
            <a:pPr lvl="0"/>
            <a:r>
              <a:rPr lang="pl-PL"/>
              <a:t>Wady:</a:t>
            </a:r>
          </a:p>
          <a:p>
            <a:pPr lvl="1"/>
            <a:r>
              <a:rPr lang="pl-PL"/>
              <a:t>Awaria stacji paraliżuje sieć</a:t>
            </a:r>
          </a:p>
          <a:p>
            <a:pPr lvl="1"/>
            <a:r>
              <a:rPr lang="pl-PL"/>
              <a:t>Trudna diagnostyka sieci</a:t>
            </a:r>
          </a:p>
          <a:p>
            <a:pPr lvl="1"/>
            <a:r>
              <a:rPr lang="pl-PL"/>
              <a:t>Trudna lokalizacja uszkodzenia</a:t>
            </a:r>
          </a:p>
          <a:p>
            <a:pPr lvl="1"/>
            <a:r>
              <a:rPr lang="pl-PL"/>
              <a:t>Pracochłonna re-konfiguracja sieci</a:t>
            </a:r>
          </a:p>
          <a:p>
            <a:pPr lvl="1"/>
            <a:r>
              <a:rPr lang="pl-PL"/>
              <a:t>Wymagane specjalne procedury transmisyjne</a:t>
            </a:r>
          </a:p>
          <a:p>
            <a:pPr lvl="1"/>
            <a:r>
              <a:rPr lang="pl-PL"/>
              <a:t>Utrudnione dołączenie nowych stacji</a:t>
            </a:r>
          </a:p>
          <a:p>
            <a:pPr lvl="1"/>
            <a:r>
              <a:rPr lang="pl-PL"/>
              <a:t>Sygnał krążący tylko w jednym kierunku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C0548-C899-A748-AAFE-61487485FFD8}" type="datetime1">
              <a:rPr lang="pl-PL" smtClean="0"/>
              <a:t>20.12.2020</a:t>
            </a:fld>
            <a:endParaRPr lang="pl-PL"/>
          </a:p>
        </p:txBody>
      </p:sp>
      <p:sp>
        <p:nvSpPr>
          <p:cNvPr id="189" name="Shape 18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23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pierścienia</a:t>
            </a:r>
          </a:p>
        </p:txBody>
      </p:sp>
      <p:pic>
        <p:nvPicPr>
          <p:cNvPr id="16" name="ring topology.mp4"/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375" y="2219325"/>
            <a:ext cx="12344400" cy="9258300"/>
          </a:xfrm>
          <a:prstGeom prst="rect">
            <a:avLst/>
          </a:prstGeom>
        </p:spPr>
      </p:pic>
      <p:sp>
        <p:nvSpPr>
          <p:cNvPr id="193" name="Shape 19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>
              <a:defRPr u="sng">
                <a:hlinkClick r:id="rId5"/>
              </a:defRPr>
            </a:lvl1pPr>
          </a:lstStyle>
          <a:p>
            <a:pPr lvl="0"/>
            <a:r>
              <a:rPr lang="pl-PL">
                <a:hlinkClick r:id="rId5"/>
              </a:rPr>
              <a:t>http://youtu.be/U6TX4Zbu2ao</a:t>
            </a:r>
          </a:p>
        </p:txBody>
      </p:sp>
      <p:sp>
        <p:nvSpPr>
          <p:cNvPr id="12" name="Symbol zastępczy daty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987DA-17DA-DC4A-A6D0-F4643BF0FFF4}" type="datetime1">
              <a:rPr lang="pl-PL" smtClean="0"/>
              <a:t>20.12.2020</a:t>
            </a:fld>
            <a:endParaRPr lang="pl-PL"/>
          </a:p>
        </p:txBody>
      </p:sp>
      <p:sp>
        <p:nvSpPr>
          <p:cNvPr id="194" name="Shape 19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24</a:t>
            </a:fld>
            <a:endParaRPr lang="pl-PL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784225">
              <a:defRPr sz="10640"/>
            </a:lvl1pPr>
          </a:lstStyle>
          <a:p>
            <a:pPr lvl="0"/>
            <a:r>
              <a:rPr lang="pl-PL"/>
              <a:t>Topologia pierścienia podwójnego</a:t>
            </a:r>
            <a:endParaRPr lang="pl-PL" dirty="0"/>
          </a:p>
        </p:txBody>
      </p:sp>
      <p:pic>
        <p:nvPicPr>
          <p:cNvPr id="20" name="image13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71447" y="4751451"/>
            <a:ext cx="4334256" cy="4194048"/>
          </a:xfrm>
        </p:spPr>
      </p:pic>
      <p:sp>
        <p:nvSpPr>
          <p:cNvPr id="198" name="Shape 19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pl-PL" dirty="0"/>
              <a:t>Komputery połączone dwoma odcinkami kabla</a:t>
            </a:r>
          </a:p>
          <a:p>
            <a:pPr lvl="0"/>
            <a:r>
              <a:rPr lang="pl-PL" dirty="0"/>
              <a:t>Wspólny środek pierścieni</a:t>
            </a:r>
          </a:p>
          <a:p>
            <a:pPr lvl="0"/>
            <a:r>
              <a:rPr lang="pl-PL" dirty="0"/>
              <a:t>Pierścienie niezależne</a:t>
            </a:r>
          </a:p>
          <a:p>
            <a:pPr lvl="0"/>
            <a:r>
              <a:rPr lang="pl-PL" dirty="0"/>
              <a:t>Przesyłanie danych w obu kierunkach</a:t>
            </a:r>
          </a:p>
          <a:p>
            <a:pPr lvl="0"/>
            <a:r>
              <a:rPr lang="pl-PL" dirty="0"/>
              <a:t>Tolerancja na uszkodzenia</a:t>
            </a:r>
          </a:p>
          <a:p>
            <a:pPr lvl="0"/>
            <a:r>
              <a:rPr lang="pl-PL" dirty="0"/>
              <a:t>Przykład – FDDI (ang. </a:t>
            </a:r>
            <a:r>
              <a:rPr lang="pl-PL" i="1" dirty="0" err="1"/>
              <a:t>Fiber</a:t>
            </a:r>
            <a:r>
              <a:rPr lang="pl-PL" i="1" dirty="0"/>
              <a:t> Distributed Data Interface</a:t>
            </a:r>
            <a:r>
              <a:rPr lang="pl-PL" dirty="0"/>
              <a:t>)</a:t>
            </a:r>
          </a:p>
        </p:txBody>
      </p:sp>
      <p:sp>
        <p:nvSpPr>
          <p:cNvPr id="21" name="Symbol zastępczy daty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9E66-840B-0E4B-AEF5-54188353BC8A}" type="datetime1">
              <a:rPr lang="pl-PL" smtClean="0"/>
              <a:t>20.12.2020</a:t>
            </a:fld>
            <a:endParaRPr lang="pl-PL"/>
          </a:p>
        </p:txBody>
      </p:sp>
      <p:sp>
        <p:nvSpPr>
          <p:cNvPr id="199" name="Shape 1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25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784225">
              <a:defRPr sz="10640"/>
            </a:lvl1pPr>
          </a:lstStyle>
          <a:p>
            <a:pPr lvl="0"/>
            <a:r>
              <a:rPr lang="pl-PL"/>
              <a:t>Topologia pierścienia podwójnego</a:t>
            </a:r>
          </a:p>
        </p:txBody>
      </p:sp>
      <p:sp>
        <p:nvSpPr>
          <p:cNvPr id="202" name="Shape 20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Zalety:</a:t>
            </a:r>
          </a:p>
          <a:p>
            <a:pPr lvl="1"/>
            <a:r>
              <a:rPr lang="pl-PL"/>
              <a:t>Poprawna praca przy przerwaniu połączenia</a:t>
            </a:r>
          </a:p>
          <a:p>
            <a:pPr lvl="1"/>
            <a:r>
              <a:rPr lang="pl-PL"/>
              <a:t>Możliwe wysokie osiągi</a:t>
            </a:r>
          </a:p>
          <a:p>
            <a:pPr lvl="0"/>
            <a:r>
              <a:rPr lang="pl-PL"/>
              <a:t>Wady:</a:t>
            </a:r>
          </a:p>
          <a:p>
            <a:pPr lvl="1"/>
            <a:r>
              <a:rPr lang="pl-PL"/>
              <a:t>Trudna diagnostyka sieci</a:t>
            </a:r>
          </a:p>
          <a:p>
            <a:pPr lvl="1"/>
            <a:r>
              <a:rPr lang="pl-PL"/>
              <a:t>Trudna lokalizacja uszkodzenia</a:t>
            </a:r>
          </a:p>
          <a:p>
            <a:pPr lvl="1"/>
            <a:r>
              <a:rPr lang="pl-PL"/>
              <a:t>Pracochłonna re-konfiguracja sieci</a:t>
            </a:r>
          </a:p>
          <a:p>
            <a:pPr lvl="1"/>
            <a:r>
              <a:rPr lang="pl-PL"/>
              <a:t>Wymagane specjalne procedury transmisyjne</a:t>
            </a:r>
          </a:p>
          <a:p>
            <a:pPr lvl="1"/>
            <a:r>
              <a:rPr lang="pl-PL"/>
              <a:t>Utrudnione dołączanie nowych stacji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B39A0-150C-894A-86A0-C6915A1600B9}" type="datetime1">
              <a:rPr lang="pl-PL" smtClean="0"/>
              <a:t>20.12.2020</a:t>
            </a:fld>
            <a:endParaRPr lang="pl-PL"/>
          </a:p>
        </p:txBody>
      </p:sp>
      <p:sp>
        <p:nvSpPr>
          <p:cNvPr id="203" name="Shape 20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26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Topologia gwiazdy</a:t>
            </a:r>
          </a:p>
        </p:txBody>
      </p:sp>
      <p:pic>
        <p:nvPicPr>
          <p:cNvPr id="16" name="image14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44575" y="4130675"/>
            <a:ext cx="5588000" cy="54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lang="pl-PL" dirty="0"/>
              <a:t>Komputery podłączone do punktu centralnego</a:t>
            </a:r>
          </a:p>
          <a:p>
            <a:pPr lvl="0"/>
            <a:r>
              <a:rPr lang="pl-PL" dirty="0"/>
              <a:t>Punkt centralny:</a:t>
            </a:r>
          </a:p>
          <a:p>
            <a:pPr lvl="1"/>
            <a:r>
              <a:rPr lang="pl-PL" dirty="0"/>
              <a:t>Koncentrator (ang. </a:t>
            </a:r>
            <a:r>
              <a:rPr lang="pl-PL" i="1" dirty="0"/>
              <a:t>hub</a:t>
            </a:r>
            <a:r>
              <a:rPr lang="pl-PL" dirty="0"/>
              <a:t>):</a:t>
            </a:r>
          </a:p>
          <a:p>
            <a:pPr lvl="2"/>
            <a:r>
              <a:rPr lang="pl-PL" dirty="0"/>
              <a:t>Fizyczna topologia gwiazdy</a:t>
            </a:r>
          </a:p>
          <a:p>
            <a:pPr lvl="2"/>
            <a:r>
              <a:rPr lang="pl-PL" dirty="0"/>
              <a:t>Logiczna topologia magistrali</a:t>
            </a:r>
          </a:p>
          <a:p>
            <a:pPr lvl="1"/>
            <a:r>
              <a:rPr lang="pl-PL" dirty="0"/>
              <a:t>Przełącznik (ang. </a:t>
            </a:r>
            <a:r>
              <a:rPr lang="pl-PL" i="1" dirty="0" err="1"/>
              <a:t>switch</a:t>
            </a:r>
            <a:r>
              <a:rPr lang="pl-PL" dirty="0"/>
              <a:t>):</a:t>
            </a:r>
          </a:p>
          <a:p>
            <a:pPr lvl="2"/>
            <a:r>
              <a:rPr lang="pl-PL" dirty="0"/>
              <a:t>Wykrywa kolizje</a:t>
            </a:r>
          </a:p>
          <a:p>
            <a:pPr lvl="2"/>
            <a:r>
              <a:rPr lang="pl-PL" dirty="0"/>
              <a:t>Jedna z częstszych topologii fizycznych Ethernetu</a:t>
            </a:r>
          </a:p>
          <a:p>
            <a:pPr lvl="1"/>
            <a:r>
              <a:rPr lang="pl-PL" dirty="0"/>
              <a:t>MSAU (ang. </a:t>
            </a:r>
            <a:r>
              <a:rPr lang="pl-PL" i="1" dirty="0"/>
              <a:t>Multi-Station Access Unit</a:t>
            </a:r>
            <a:r>
              <a:rPr lang="pl-PL" dirty="0"/>
              <a:t>) – topologia gwiazdy w pierścieniu</a:t>
            </a:r>
          </a:p>
        </p:txBody>
      </p:sp>
      <p:sp>
        <p:nvSpPr>
          <p:cNvPr id="12" name="Symbol zastępczy daty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AF288-3646-8E4E-B825-FD52830A29B8}" type="datetime1">
              <a:rPr lang="pl-PL" smtClean="0"/>
              <a:t>20.12.2020</a:t>
            </a:fld>
            <a:endParaRPr lang="pl-PL"/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27</a:t>
            </a:fld>
            <a:endParaRPr lang="pl-PL"/>
          </a:p>
        </p:txBody>
      </p:sp>
    </p:spTree>
  </p:cSld>
  <p:clrMapOvr>
    <a:masterClrMapping/>
  </p:clrMapOvr>
  <p:transition spd="slow"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gwiazdy</a:t>
            </a:r>
          </a:p>
        </p:txBody>
      </p:sp>
      <p:sp>
        <p:nvSpPr>
          <p:cNvPr id="211" name="Shape 2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Zalety:</a:t>
            </a:r>
          </a:p>
          <a:p>
            <a:pPr lvl="1"/>
            <a:r>
              <a:rPr lang="pl-PL"/>
              <a:t>Wysoka przepustowość</a:t>
            </a:r>
          </a:p>
          <a:p>
            <a:pPr lvl="1"/>
            <a:r>
              <a:rPr lang="pl-PL"/>
              <a:t>Łatwość konserwacji</a:t>
            </a:r>
          </a:p>
          <a:p>
            <a:pPr lvl="1"/>
            <a:r>
              <a:rPr lang="pl-PL"/>
              <a:t>Łatwa lokalizacja uszkodzeń (centralne sterowanie)</a:t>
            </a:r>
          </a:p>
          <a:p>
            <a:pPr lvl="1"/>
            <a:r>
              <a:rPr lang="pl-PL"/>
              <a:t>Wydajność</a:t>
            </a:r>
          </a:p>
          <a:p>
            <a:pPr lvl="1"/>
            <a:r>
              <a:rPr lang="pl-PL"/>
              <a:t>Układ okablowania łatwo modyfikowalny (rozbudowa)</a:t>
            </a:r>
          </a:p>
          <a:p>
            <a:pPr lvl="1"/>
            <a:r>
              <a:rPr lang="pl-PL"/>
              <a:t>Brak blokady sieci przy awarii komputera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62328-44B9-B54C-AF33-65C791CD32A9}" type="datetime1">
              <a:rPr lang="pl-PL" smtClean="0"/>
              <a:t>20.12.2020</a:t>
            </a:fld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28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Topologia gwiazdy</a:t>
            </a:r>
          </a:p>
        </p:txBody>
      </p:sp>
      <p:sp>
        <p:nvSpPr>
          <p:cNvPr id="214" name="Shape 2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Wady:</a:t>
            </a:r>
          </a:p>
          <a:p>
            <a:pPr lvl="1"/>
            <a:r>
              <a:rPr lang="pl-PL"/>
              <a:t>Duża liczba połączeń (duże zużycie kabli)</a:t>
            </a:r>
          </a:p>
          <a:p>
            <a:pPr lvl="1"/>
            <a:r>
              <a:rPr lang="pl-PL"/>
              <a:t>Paraliż sieci przy awarii punktu centralnego:</a:t>
            </a:r>
          </a:p>
          <a:p>
            <a:pPr lvl="2"/>
            <a:r>
              <a:rPr lang="pl-PL"/>
              <a:t>Koncentratora</a:t>
            </a:r>
          </a:p>
          <a:p>
            <a:pPr lvl="2"/>
            <a:r>
              <a:rPr lang="pl-PL"/>
              <a:t>Przełącznika</a:t>
            </a:r>
          </a:p>
        </p:txBody>
      </p:sp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CDEC2-7D1A-FB47-896B-2A4FE77BEB81}" type="datetime1">
              <a:rPr lang="pl-PL" smtClean="0"/>
              <a:t>20.12.2020</a:t>
            </a:fld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29</a:t>
            </a:fld>
            <a:endParaRPr lang="pl-PL"/>
          </a:p>
        </p:txBody>
      </p:sp>
    </p:spTree>
  </p:cSld>
  <p:clrMapOvr>
    <a:masterClrMapping/>
  </p:clrMapOvr>
  <p:transition spd="slow"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</p:spPr>
        <p:txBody>
          <a:bodyPr/>
          <a:lstStyle/>
          <a:p>
            <a:pPr lvl="0"/>
            <a:r>
              <a:rPr lang="pl-PL" dirty="0"/>
              <a:t>Definicja sieci komputerowej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4294967295"/>
          </p:nvPr>
        </p:nvSpPr>
        <p:spPr>
          <a:xfrm>
            <a:off x="0" y="13081000"/>
            <a:ext cx="454025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t>3</a:t>
            </a:fld>
            <a:endParaRPr sz="2400"/>
          </a:p>
        </p:txBody>
      </p:sp>
    </p:spTree>
  </p:cSld>
  <p:clrMapOvr>
    <a:masterClrMapping/>
  </p:clrMapOvr>
  <p:transition spd="slow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808990">
              <a:defRPr sz="10976"/>
            </a:lvl1pPr>
          </a:lstStyle>
          <a:p>
            <a:pPr lvl="0"/>
            <a:r>
              <a:rPr lang="pl-PL" sz="8800" dirty="0"/>
              <a:t>Topologia gwiazdy z koncentratorem</a:t>
            </a:r>
          </a:p>
        </p:txBody>
      </p:sp>
      <p:pic>
        <p:nvPicPr>
          <p:cNvPr id="16" name="Network topology bus.mp4"/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375" y="2219325"/>
            <a:ext cx="12344400" cy="9258300"/>
          </a:xfrm>
          <a:prstGeom prst="rect">
            <a:avLst/>
          </a:prstGeom>
        </p:spPr>
      </p:pic>
      <p:sp>
        <p:nvSpPr>
          <p:cNvPr id="218" name="Shape 218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>
              <a:defRPr u="sng">
                <a:hlinkClick r:id="rId5"/>
              </a:defRPr>
            </a:lvl1pPr>
          </a:lstStyle>
          <a:p>
            <a:pPr lvl="0"/>
            <a:r>
              <a:rPr lang="pl-PL" dirty="0">
                <a:hlinkClick r:id="rId5"/>
              </a:rPr>
              <a:t>http://youtu.be/sIkCwoEJyCE</a:t>
            </a:r>
          </a:p>
        </p:txBody>
      </p:sp>
      <p:sp>
        <p:nvSpPr>
          <p:cNvPr id="13" name="Symbol zastępczy daty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AF1C8-13B6-7849-9835-F579B8D0F28D}" type="datetime1">
              <a:rPr lang="pl-PL" smtClean="0"/>
              <a:t>20.12.2020</a:t>
            </a:fld>
            <a:endParaRPr lang="pl-PL"/>
          </a:p>
        </p:txBody>
      </p:sp>
      <p:sp>
        <p:nvSpPr>
          <p:cNvPr id="14" name="Symbol zastępczy numeru slajdu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30</a:t>
            </a:fld>
            <a:endParaRPr lang="pl-PL"/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gwiazdy z przełącznikiem</a:t>
            </a:r>
          </a:p>
        </p:txBody>
      </p:sp>
      <p:pic>
        <p:nvPicPr>
          <p:cNvPr id="12" name="star topology.mp4"/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375" y="2219325"/>
            <a:ext cx="12344400" cy="9258300"/>
          </a:xfrm>
          <a:prstGeom prst="rect">
            <a:avLst/>
          </a:prstGeom>
        </p:spPr>
      </p:pic>
      <p:sp>
        <p:nvSpPr>
          <p:cNvPr id="222" name="Shape 222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>
              <a:defRPr u="sng">
                <a:hlinkClick r:id="rId5"/>
              </a:defRPr>
            </a:lvl1pPr>
          </a:lstStyle>
          <a:p>
            <a:pPr lvl="0"/>
            <a:r>
              <a:rPr lang="pl-PL">
                <a:hlinkClick r:id="rId5"/>
              </a:rPr>
              <a:t>http://youtu.be/aNxxrawNu48</a:t>
            </a:r>
          </a:p>
        </p:txBody>
      </p:sp>
      <p:sp>
        <p:nvSpPr>
          <p:cNvPr id="9" name="Symbol zastępczy daty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8A44F-7C49-0948-80FA-169913346809}" type="datetime1">
              <a:rPr lang="pl-PL" smtClean="0"/>
              <a:t>20.12.2020</a:t>
            </a:fld>
            <a:endParaRPr lang="pl-PL"/>
          </a:p>
        </p:txBody>
      </p:sp>
      <p:sp>
        <p:nvSpPr>
          <p:cNvPr id="10" name="Symbol zastępczy numeru slajdu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31</a:t>
            </a:fld>
            <a:endParaRPr lang="pl-PL"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gwiazdy z MSAU</a:t>
            </a:r>
          </a:p>
        </p:txBody>
      </p:sp>
      <p:pic>
        <p:nvPicPr>
          <p:cNvPr id="13" name="ring topology-2.mp4"/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66375" y="2219325"/>
            <a:ext cx="12344400" cy="9258300"/>
          </a:xfrm>
          <a:prstGeom prst="rect">
            <a:avLst/>
          </a:prstGeom>
        </p:spPr>
      </p:pic>
      <p:sp>
        <p:nvSpPr>
          <p:cNvPr id="226" name="Shape 226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>
              <a:defRPr u="sng">
                <a:hlinkClick r:id="rId5"/>
              </a:defRPr>
            </a:lvl1pPr>
          </a:lstStyle>
          <a:p>
            <a:pPr lvl="0"/>
            <a:r>
              <a:rPr lang="pl-PL">
                <a:hlinkClick r:id="rId5"/>
              </a:rPr>
              <a:t>http://youtu.be/HabhhF3tYyY</a:t>
            </a:r>
          </a:p>
        </p:txBody>
      </p:sp>
      <p:sp>
        <p:nvSpPr>
          <p:cNvPr id="10" name="Symbol zastępczy daty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E6BA-C2FE-CE40-AAB4-10D9D7C16F8A}" type="datetime1">
              <a:rPr lang="pl-PL" smtClean="0"/>
              <a:t>20.12.2020</a:t>
            </a:fld>
            <a:endParaRPr lang="pl-PL"/>
          </a:p>
        </p:txBody>
      </p:sp>
      <p:sp>
        <p:nvSpPr>
          <p:cNvPr id="11" name="Symbol zastępczy numeru slajdu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32</a:t>
            </a:fld>
            <a:endParaRPr lang="pl-PL"/>
          </a:p>
        </p:txBody>
      </p:sp>
    </p:spTree>
  </p:cSld>
  <p:clrMapOvr>
    <a:masterClrMapping/>
  </p:clrMapOvr>
  <p:transition spd="med">
    <p:dissolve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hierarchiczna</a:t>
            </a:r>
          </a:p>
        </p:txBody>
      </p:sp>
      <p:sp>
        <p:nvSpPr>
          <p:cNvPr id="229" name="Shape 22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Budowa hierarchiczna – podobna do drzewa</a:t>
            </a:r>
          </a:p>
          <a:p>
            <a:pPr lvl="0"/>
            <a:r>
              <a:rPr lang="pl-PL"/>
              <a:t>Gwiazda rozproszona (rozszerzona)</a:t>
            </a:r>
          </a:p>
          <a:p>
            <a:pPr lvl="0"/>
            <a:r>
              <a:rPr lang="pl-PL"/>
              <a:t>Posiada:</a:t>
            </a:r>
          </a:p>
          <a:p>
            <a:pPr lvl="1"/>
            <a:r>
              <a:rPr lang="pl-PL"/>
              <a:t>Punkt centralny (podobnie do topologii gwiazdy), i</a:t>
            </a:r>
          </a:p>
          <a:p>
            <a:pPr lvl="1"/>
            <a:r>
              <a:rPr lang="pl-PL"/>
              <a:t>Punkty poboczne (częsta topologia Ethernetu)</a:t>
            </a:r>
          </a:p>
          <a:p>
            <a:pPr lvl="0"/>
            <a:r>
              <a:rPr lang="pl-PL"/>
              <a:t>Nieograniczona liczba poziomów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52640-685E-6E42-9F3B-EDCFA1F9C420}" type="datetime1">
              <a:rPr lang="pl-PL" smtClean="0"/>
              <a:t>20.12.2020</a:t>
            </a:fld>
            <a:endParaRPr lang="pl-PL"/>
          </a:p>
        </p:txBody>
      </p:sp>
      <p:sp>
        <p:nvSpPr>
          <p:cNvPr id="230" name="Shape 2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33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hierarchiczna</a:t>
            </a:r>
          </a:p>
        </p:txBody>
      </p:sp>
      <p:pic>
        <p:nvPicPr>
          <p:cNvPr id="13" name="image18.png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5200" y="5665787"/>
            <a:ext cx="7213600" cy="4673600"/>
          </a:xfrm>
        </p:spPr>
      </p:pic>
      <p:sp>
        <p:nvSpPr>
          <p:cNvPr id="20" name="Symbol zastępczy daty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266E5-5402-3840-B165-A69ADDECEB94}" type="datetime1">
              <a:rPr lang="pl-PL" smtClean="0"/>
              <a:t>20.12.2020</a:t>
            </a:fld>
            <a:endParaRPr lang="pl-PL"/>
          </a:p>
        </p:txBody>
      </p:sp>
      <p:sp>
        <p:nvSpPr>
          <p:cNvPr id="234" name="Shape 2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 lang="pl-PL" smtClean="0"/>
              <a:pPr lvl="0"/>
              <a:t>34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hierarchiczna</a:t>
            </a:r>
          </a:p>
        </p:txBody>
      </p:sp>
      <p:sp>
        <p:nvSpPr>
          <p:cNvPr id="237" name="Shape 23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Zalety:</a:t>
            </a:r>
          </a:p>
          <a:p>
            <a:pPr lvl="1"/>
            <a:r>
              <a:rPr lang="pl-PL"/>
              <a:t>Łatwa rozbudowa sieci przez dodawanie rozgałęzień</a:t>
            </a:r>
          </a:p>
          <a:p>
            <a:pPr lvl="1"/>
            <a:r>
              <a:rPr lang="pl-PL"/>
              <a:t>Łatwa lokalizacja uszkodzeń</a:t>
            </a:r>
          </a:p>
          <a:p>
            <a:pPr lvl="1"/>
            <a:r>
              <a:rPr lang="pl-PL"/>
              <a:t>Łatwa konfiguracja</a:t>
            </a:r>
          </a:p>
          <a:p>
            <a:pPr lvl="1"/>
            <a:r>
              <a:rPr lang="pl-PL"/>
              <a:t>Sieć nieczuła na uszkodzenie danego:</a:t>
            </a:r>
          </a:p>
          <a:p>
            <a:pPr lvl="2"/>
            <a:r>
              <a:rPr lang="pl-PL"/>
              <a:t>Komputera, czy</a:t>
            </a:r>
          </a:p>
          <a:p>
            <a:pPr lvl="2"/>
            <a:r>
              <a:rPr lang="pl-PL"/>
              <a:t>Kabla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E4642-A54A-3940-AE2F-C699882E6784}" type="datetime1">
              <a:rPr lang="pl-PL" smtClean="0"/>
              <a:t>20.12.2020</a:t>
            </a:fld>
            <a:endParaRPr lang="pl-PL"/>
          </a:p>
        </p:txBody>
      </p:sp>
      <p:sp>
        <p:nvSpPr>
          <p:cNvPr id="238" name="Shape 23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35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Topologia hierarchiczna</a:t>
            </a:r>
          </a:p>
        </p:txBody>
      </p:sp>
      <p:sp>
        <p:nvSpPr>
          <p:cNvPr id="241" name="Shape 24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Wady:</a:t>
            </a:r>
          </a:p>
          <a:p>
            <a:pPr lvl="1"/>
            <a:r>
              <a:rPr lang="pl-PL"/>
              <a:t>Zależność od głównej magistrali</a:t>
            </a:r>
          </a:p>
          <a:p>
            <a:pPr lvl="1"/>
            <a:r>
              <a:rPr lang="pl-PL"/>
              <a:t>Duża ilość kabli</a:t>
            </a:r>
          </a:p>
          <a:p>
            <a:pPr lvl="1"/>
            <a:r>
              <a:rPr lang="pl-PL"/>
              <a:t>Trudności w odnajdywaniu błędów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7157-7655-ED47-B843-2DFD35EF271F}" type="datetime1">
              <a:rPr lang="pl-PL" smtClean="0"/>
              <a:t>20.12.2020</a:t>
            </a:fld>
            <a:endParaRPr lang="pl-PL"/>
          </a:p>
        </p:txBody>
      </p:sp>
      <p:sp>
        <p:nvSpPr>
          <p:cNvPr id="242" name="Shape 24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36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627379">
              <a:defRPr sz="8512"/>
            </a:lvl1pPr>
          </a:lstStyle>
          <a:p>
            <a:pPr lvl="0"/>
            <a:r>
              <a:rPr lang="pl-PL"/>
              <a:t>Topologia hierarchiczna pierścień-gwiazda </a:t>
            </a:r>
          </a:p>
        </p:txBody>
      </p:sp>
      <p:sp>
        <p:nvSpPr>
          <p:cNvPr id="245" name="Shape 24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Cechy:</a:t>
            </a:r>
          </a:p>
          <a:p>
            <a:pPr lvl="1"/>
            <a:r>
              <a:rPr lang="pl-PL"/>
              <a:t>Centralnym punktem – pierścień</a:t>
            </a:r>
          </a:p>
          <a:p>
            <a:pPr lvl="1"/>
            <a:r>
              <a:rPr lang="pl-PL"/>
              <a:t>Łączy atrybuty gwiazdy i pierścienia</a:t>
            </a:r>
          </a:p>
          <a:p>
            <a:pPr lvl="0"/>
            <a:r>
              <a:rPr lang="pl-PL"/>
              <a:t>Zalety:</a:t>
            </a:r>
          </a:p>
          <a:p>
            <a:pPr lvl="1"/>
            <a:r>
              <a:rPr lang="pl-PL"/>
              <a:t>Od-/dołączenie węzła nie paraliżuje sieci</a:t>
            </a:r>
          </a:p>
          <a:p>
            <a:pPr lvl="0"/>
            <a:r>
              <a:rPr lang="pl-PL"/>
              <a:t>Wady:</a:t>
            </a:r>
          </a:p>
          <a:p>
            <a:pPr lvl="1"/>
            <a:r>
              <a:rPr lang="pl-PL"/>
              <a:t>Znacznie dłuższy kabel niż dla pierścienia</a:t>
            </a:r>
          </a:p>
        </p:txBody>
      </p:sp>
      <p:sp>
        <p:nvSpPr>
          <p:cNvPr id="11" name="Symbol zastępczy daty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D3333-82E6-AA45-9A49-6074CE722F69}" type="datetime1">
              <a:rPr lang="pl-PL" smtClean="0"/>
              <a:t>20.12.2020</a:t>
            </a:fld>
            <a:endParaRPr lang="pl-PL"/>
          </a:p>
        </p:txBody>
      </p:sp>
      <p:sp>
        <p:nvSpPr>
          <p:cNvPr id="246" name="Shape 2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37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693419">
              <a:defRPr sz="9407"/>
            </a:lvl1pPr>
          </a:lstStyle>
          <a:p>
            <a:pPr lvl="0"/>
            <a:r>
              <a:rPr lang="pl-PL" sz="8000" dirty="0"/>
              <a:t>Topologia hierarchiczna pierścień-gwiazda </a:t>
            </a:r>
          </a:p>
        </p:txBody>
      </p:sp>
      <p:pic>
        <p:nvPicPr>
          <p:cNvPr id="10" name="image19.png"/>
          <p:cNvPicPr>
            <a:picLocks noGrp="1"/>
          </p:cNvPicPr>
          <p:nvPr>
            <p:ph type="pic" idx="1"/>
          </p:nvPr>
        </p:nvPicPr>
        <p:blipFill>
          <a:blip r:embed="rId2"/>
          <a:srcRect t="378" b="378"/>
          <a:stretch>
            <a:fillRect/>
          </a:stretch>
        </p:blipFill>
        <p:spPr/>
      </p:pic>
      <p:sp>
        <p:nvSpPr>
          <p:cNvPr id="11" name="Symbol zastępczy tekstu 10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Symbol zastępczy daty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3064B-D16A-D344-A977-C03B4A7A0E99}" type="datetime1">
              <a:rPr lang="pl-PL" smtClean="0"/>
              <a:t>20.12.2020</a:t>
            </a:fld>
            <a:endParaRPr lang="pl-PL"/>
          </a:p>
        </p:txBody>
      </p:sp>
      <p:sp>
        <p:nvSpPr>
          <p:cNvPr id="250" name="Shape 2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 lang="ru-RU" smtClean="0"/>
              <a:pPr lvl="0"/>
              <a:t>38</a:t>
            </a:fld>
            <a:endParaRPr lang="ru-RU"/>
          </a:p>
        </p:txBody>
      </p:sp>
    </p:spTree>
  </p:cSld>
  <p:clrMapOvr>
    <a:masterClrMapping/>
  </p:clrMapOvr>
  <p:transition spd="med"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610870">
              <a:defRPr sz="8288"/>
            </a:lvl1pPr>
          </a:lstStyle>
          <a:p>
            <a:pPr lvl="0"/>
            <a:r>
              <a:rPr lang="pl-PL"/>
              <a:t>Topologia hierarchiczna gwiazda-magistrala</a:t>
            </a:r>
          </a:p>
        </p:txBody>
      </p:sp>
      <p:sp>
        <p:nvSpPr>
          <p:cNvPr id="253" name="Shape 25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Grupy stacji roboczych, połączonych w gwiazdy</a:t>
            </a:r>
          </a:p>
          <a:p>
            <a:pPr lvl="0"/>
            <a:r>
              <a:rPr lang="pl-PL"/>
              <a:t>Gwiazdy podłączone do odcinków kabli</a:t>
            </a:r>
          </a:p>
          <a:p>
            <a:pPr lvl="0"/>
            <a:r>
              <a:rPr lang="pl-PL"/>
              <a:t>Kable stanowią magistralę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185C-0893-0945-8FDD-704F09388FD7}" type="datetime1">
              <a:rPr lang="pl-PL" smtClean="0"/>
              <a:t>20.12.2020</a:t>
            </a:fld>
            <a:endParaRPr lang="pl-PL"/>
          </a:p>
        </p:txBody>
      </p:sp>
      <p:sp>
        <p:nvSpPr>
          <p:cNvPr id="254" name="Shape 25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ru-RU" smtClean="0"/>
              <a:pPr lvl="0"/>
              <a:t>39</a:t>
            </a:fld>
            <a:endParaRPr lang="ru-RU"/>
          </a:p>
        </p:txBody>
      </p:sp>
    </p:spTree>
  </p:cSld>
  <p:clrMapOvr>
    <a:masterClrMapping/>
  </p:clrMapOvr>
  <p:transition spd="med"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pPr lvl="0"/>
            <a:r>
              <a:rPr lang="pl-PL" dirty="0"/>
              <a:t>Sieć…</a:t>
            </a:r>
          </a:p>
        </p:txBody>
      </p:sp>
      <p:pic>
        <p:nvPicPr>
          <p:cNvPr id="18" name="Symbol zastępczy obrazu 1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" b="649"/>
          <a:stretch/>
        </p:blipFill>
        <p:spPr/>
      </p:pic>
      <p:sp>
        <p:nvSpPr>
          <p:cNvPr id="3" name="Symbol zastępczy tekstu 2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pl-PL" sz="4000" dirty="0"/>
              <a:t>Mapa części Internetu oparta o stan z 11 lipca 2015, dane ze strony </a:t>
            </a:r>
            <a:r>
              <a:rPr lang="pl-PL" sz="4000" dirty="0" err="1"/>
              <a:t>opte.org</a:t>
            </a:r>
            <a:r>
              <a:rPr lang="pl-PL" sz="4000" dirty="0"/>
              <a:t>. Każda linia wytyczona jest między dwoma węzłami, reprezentującymi urządzenia w sieci. Długość linii wskazuje na opóźnienie transmisji między tymi węzłami. Linie są pokolorowane w następujący sposób: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l-PL" sz="4000" dirty="0">
                <a:solidFill>
                  <a:schemeClr val="bg1"/>
                </a:solidFill>
                <a:highlight>
                  <a:srgbClr val="0000FF"/>
                </a:highlight>
              </a:rPr>
              <a:t>Ameryka Północna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l-PL" sz="4000" dirty="0">
                <a:highlight>
                  <a:srgbClr val="00FF00"/>
                </a:highlight>
              </a:rPr>
              <a:t>Europa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l-PL" sz="4000" dirty="0">
                <a:solidFill>
                  <a:schemeClr val="bg1"/>
                </a:solidFill>
                <a:highlight>
                  <a:srgbClr val="FF00FF"/>
                </a:highlight>
              </a:rPr>
              <a:t>Ameryka Łacińska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l-PL" sz="4000" dirty="0">
                <a:solidFill>
                  <a:schemeClr val="bg1"/>
                </a:solidFill>
                <a:highlight>
                  <a:srgbClr val="FF0000"/>
                </a:highlight>
              </a:rPr>
              <a:t>Azja i Pacyfik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l-PL" sz="4000" dirty="0">
                <a:highlight>
                  <a:srgbClr val="FFFF00"/>
                </a:highlight>
              </a:rPr>
              <a:t>Afryka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l-PL" sz="4000" dirty="0">
                <a:solidFill>
                  <a:schemeClr val="bg1"/>
                </a:solidFill>
                <a:highlight>
                  <a:srgbClr val="000000"/>
                </a:highlight>
              </a:rPr>
              <a:t>„</a:t>
            </a:r>
            <a:r>
              <a:rPr lang="pl-PL" sz="4000" dirty="0" err="1">
                <a:solidFill>
                  <a:schemeClr val="bg1"/>
                </a:solidFill>
                <a:highlight>
                  <a:srgbClr val="000000"/>
                </a:highlight>
              </a:rPr>
              <a:t>Backbone</a:t>
            </a:r>
            <a:r>
              <a:rPr lang="pl-PL" sz="4000" dirty="0">
                <a:solidFill>
                  <a:schemeClr val="bg1"/>
                </a:solidFill>
                <a:highlight>
                  <a:srgbClr val="000000"/>
                </a:highlight>
              </a:rPr>
              <a:t>” (wysoce połączone sieci)</a:t>
            </a:r>
          </a:p>
        </p:txBody>
      </p:sp>
      <p:sp>
        <p:nvSpPr>
          <p:cNvPr id="19" name="Symbol zastępczy daty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8D57C-2D86-854A-BD5E-452A9F77D512}" type="datetime1">
              <a:rPr lang="pl-PL" smtClean="0"/>
              <a:pPr/>
              <a:t>20.12.2020</a:t>
            </a:fld>
            <a:endParaRPr lang="pl-PL"/>
          </a:p>
        </p:txBody>
      </p:sp>
      <p:sp>
        <p:nvSpPr>
          <p:cNvPr id="114" name="Shape 1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 lang="is-IS" smtClean="0"/>
              <a:pPr lvl="0"/>
              <a:t>4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defTabSz="676909">
              <a:defRPr sz="9184"/>
            </a:lvl1pPr>
          </a:lstStyle>
          <a:p>
            <a:pPr lvl="0"/>
            <a:r>
              <a:rPr lang="pl-PL" sz="7200" dirty="0"/>
              <a:t>Topologia hierarchiczna gwiazda-magistrala</a:t>
            </a:r>
          </a:p>
        </p:txBody>
      </p:sp>
      <p:pic>
        <p:nvPicPr>
          <p:cNvPr id="14" name="image20.png"/>
          <p:cNvPicPr>
            <a:picLocks noGrp="1"/>
          </p:cNvPicPr>
          <p:nvPr>
            <p:ph type="pic" idx="1"/>
          </p:nvPr>
        </p:nvPicPr>
        <p:blipFill>
          <a:blip r:embed="rId2"/>
          <a:srcRect t="378" b="378"/>
          <a:stretch>
            <a:fillRect/>
          </a:stretch>
        </p:blipFill>
        <p:spPr/>
      </p:pic>
      <p:sp>
        <p:nvSpPr>
          <p:cNvPr id="19" name="Symbol zastępczy tekstu 18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20" name="Symbol zastępczy daty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7DEC3-7C5C-474B-B18F-824C300E0715}" type="datetime1">
              <a:rPr lang="pl-PL" smtClean="0"/>
              <a:t>20.12.2020</a:t>
            </a:fld>
            <a:endParaRPr lang="pl-PL"/>
          </a:p>
        </p:txBody>
      </p:sp>
      <p:sp>
        <p:nvSpPr>
          <p:cNvPr id="21" name="Symbol zastępczy numeru slajdu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40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627379">
              <a:defRPr sz="8512"/>
            </a:lvl1pPr>
          </a:lstStyle>
          <a:p>
            <a:pPr lvl="0"/>
            <a:r>
              <a:rPr lang="pl-PL" dirty="0"/>
              <a:t>Topologia hierarchiczna magistrala-drzewo</a:t>
            </a:r>
          </a:p>
        </p:txBody>
      </p:sp>
      <p:sp>
        <p:nvSpPr>
          <p:cNvPr id="261" name="Shape 26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pl-PL" dirty="0"/>
              <a:t>Każda stacja połączona jednokierunkowymi łączami</a:t>
            </a:r>
          </a:p>
          <a:p>
            <a:pPr lvl="0"/>
            <a:r>
              <a:rPr lang="pl-PL" dirty="0"/>
              <a:t>Łącza z dwoma sąsiednimi stacjami</a:t>
            </a:r>
          </a:p>
        </p:txBody>
      </p:sp>
      <p:pic>
        <p:nvPicPr>
          <p:cNvPr id="13" name="image21.png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5325344" y="5987859"/>
            <a:ext cx="4401312" cy="4029456"/>
          </a:xfrm>
        </p:spPr>
      </p:pic>
      <p:sp>
        <p:nvSpPr>
          <p:cNvPr id="17" name="Symbol zastępczy daty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9666D-C334-DA41-A66B-2EA2259A9A45}" type="datetime1">
              <a:rPr lang="pl-PL" smtClean="0"/>
              <a:t>20.12.2020</a:t>
            </a:fld>
            <a:endParaRPr lang="pl-PL"/>
          </a:p>
        </p:txBody>
      </p:sp>
      <p:sp>
        <p:nvSpPr>
          <p:cNvPr id="18" name="Symbol zastępczy numeru slajdu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8688A-B771-B148-880F-F00301952893}" type="slidenum">
              <a:rPr lang="pl-PL" smtClean="0"/>
              <a:t>41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Sieć oczkowa</a:t>
            </a:r>
          </a:p>
        </p:txBody>
      </p:sp>
      <p:sp>
        <p:nvSpPr>
          <p:cNvPr id="265" name="Shape 26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0"/>
            <a:r>
              <a:rPr lang="pl-PL"/>
              <a:t>Inne nazwy:</a:t>
            </a:r>
          </a:p>
          <a:p>
            <a:pPr lvl="1"/>
            <a:r>
              <a:rPr lang="pl-PL"/>
              <a:t>Sieć oczkowa</a:t>
            </a:r>
          </a:p>
          <a:p>
            <a:pPr lvl="1"/>
            <a:r>
              <a:rPr lang="pl-PL"/>
              <a:t>Krata</a:t>
            </a:r>
          </a:p>
          <a:p>
            <a:pPr lvl="0"/>
            <a:r>
              <a:rPr lang="pl-PL"/>
              <a:t>Połączenia nadmiarowe, prócz koniecznych</a:t>
            </a:r>
          </a:p>
          <a:p>
            <a:pPr lvl="0"/>
            <a:r>
              <a:rPr lang="pl-PL"/>
              <a:t>Stosowana przy wymaganiach:</a:t>
            </a:r>
          </a:p>
          <a:p>
            <a:pPr lvl="1"/>
            <a:r>
              <a:rPr lang="pl-PL"/>
              <a:t>Wysokiej bezawaryjności</a:t>
            </a:r>
          </a:p>
          <a:p>
            <a:pPr lvl="1"/>
            <a:r>
              <a:rPr lang="pl-PL"/>
              <a:t>Wysokiej przepustowości</a:t>
            </a:r>
          </a:p>
          <a:p>
            <a:pPr lvl="1"/>
            <a:r>
              <a:rPr lang="pl-PL"/>
              <a:t>Wysokiego bezpieczeństwa</a:t>
            </a:r>
          </a:p>
          <a:p>
            <a:pPr lvl="1"/>
            <a:r>
              <a:rPr lang="pl-PL"/>
              <a:t>Eliminowania kolizji</a:t>
            </a:r>
          </a:p>
        </p:txBody>
      </p:sp>
      <p:pic>
        <p:nvPicPr>
          <p:cNvPr id="12" name="Symbol zastępczy zawartości 1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4400" y="4054208"/>
            <a:ext cx="10363200" cy="7896758"/>
          </a:xfrm>
        </p:spPr>
      </p:pic>
      <p:sp>
        <p:nvSpPr>
          <p:cNvPr id="13" name="Symbol zastępczy daty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3EC5B-A687-714B-99F3-3A9618599218}" type="datetime1">
              <a:rPr lang="pl-PL" smtClean="0"/>
              <a:t>20.12.2020</a:t>
            </a:fld>
            <a:endParaRPr lang="pl-PL"/>
          </a:p>
        </p:txBody>
      </p:sp>
      <p:sp>
        <p:nvSpPr>
          <p:cNvPr id="266" name="Shape 26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42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Sieć oczkowa</a:t>
            </a:r>
          </a:p>
        </p:txBody>
      </p:sp>
      <p:sp>
        <p:nvSpPr>
          <p:cNvPr id="269" name="Shape 26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Zalety:</a:t>
            </a:r>
          </a:p>
          <a:p>
            <a:pPr lvl="1"/>
            <a:r>
              <a:rPr lang="pl-PL"/>
              <a:t>Wysoka niezawodność</a:t>
            </a:r>
          </a:p>
          <a:p>
            <a:pPr lvl="1"/>
            <a:r>
              <a:rPr lang="pl-PL"/>
              <a:t>Ograniczony wpływ uszkodzonego węzła</a:t>
            </a:r>
          </a:p>
          <a:p>
            <a:pPr lvl="1"/>
            <a:r>
              <a:rPr lang="pl-PL"/>
              <a:t>W razie awarii dane płyną innym węzłem</a:t>
            </a:r>
          </a:p>
          <a:p>
            <a:pPr lvl="1"/>
            <a:r>
              <a:rPr lang="pl-PL"/>
              <a:t>Ograniczona ilość kolizji</a:t>
            </a:r>
          </a:p>
          <a:p>
            <a:pPr lvl="1"/>
            <a:r>
              <a:rPr lang="pl-PL"/>
              <a:t>Możliwa dla sieci bezprzewodowych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7B75B-8EFA-684F-8C94-F1D1A727C4E3}" type="datetime1">
              <a:rPr lang="pl-PL" smtClean="0"/>
              <a:t>20.12.2020</a:t>
            </a:fld>
            <a:endParaRPr lang="pl-PL"/>
          </a:p>
        </p:txBody>
      </p:sp>
      <p:sp>
        <p:nvSpPr>
          <p:cNvPr id="270" name="Shape 2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43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Sieć oczkowa</a:t>
            </a:r>
          </a:p>
        </p:txBody>
      </p:sp>
      <p:sp>
        <p:nvSpPr>
          <p:cNvPr id="273" name="Shape 27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Wady:</a:t>
            </a:r>
          </a:p>
          <a:p>
            <a:pPr lvl="1"/>
            <a:r>
              <a:rPr lang="pl-PL"/>
              <a:t>Dużo kabli/portów</a:t>
            </a:r>
          </a:p>
          <a:p>
            <a:pPr lvl="1"/>
            <a:r>
              <a:rPr lang="pl-PL"/>
              <a:t>Wysoki koszt</a:t>
            </a:r>
          </a:p>
          <a:p>
            <a:pPr lvl="1"/>
            <a:r>
              <a:rPr lang="pl-PL"/>
              <a:t>Skomplikowana budowa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C6E31-BD7C-0941-B374-310DB43423E9}" type="datetime1">
              <a:rPr lang="pl-PL" smtClean="0"/>
              <a:t>20.12.2020</a:t>
            </a:fld>
            <a:endParaRPr lang="pl-PL"/>
          </a:p>
        </p:txBody>
      </p:sp>
      <p:sp>
        <p:nvSpPr>
          <p:cNvPr id="274" name="Shape 2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44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defTabSz="602615">
              <a:defRPr sz="8176"/>
            </a:lvl1pPr>
          </a:lstStyle>
          <a:p>
            <a:pPr lvl="0"/>
            <a:r>
              <a:rPr lang="pl-PL" dirty="0"/>
              <a:t>Sieć oczkowa każdy-z-każdym (pełna siatka)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Shape 278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lvl="0"/>
                <a:r>
                  <a:rPr lang="pl-PL" dirty="0"/>
                  <a:t>Ang. </a:t>
                </a:r>
                <a:r>
                  <a:rPr lang="pl-PL" i="1" dirty="0" err="1"/>
                  <a:t>peer</a:t>
                </a:r>
                <a:r>
                  <a:rPr lang="pl-PL" i="1" dirty="0"/>
                  <a:t>-to-</a:t>
                </a:r>
                <a:r>
                  <a:rPr lang="pl-PL" i="1" dirty="0" err="1"/>
                  <a:t>peer</a:t>
                </a:r>
                <a:r>
                  <a:rPr lang="pl-PL" dirty="0"/>
                  <a:t>, </a:t>
                </a:r>
                <a:r>
                  <a:rPr lang="pl-PL" i="1" dirty="0" err="1"/>
                  <a:t>fully</a:t>
                </a:r>
                <a:r>
                  <a:rPr lang="pl-PL" i="1" dirty="0"/>
                  <a:t> </a:t>
                </a:r>
                <a:r>
                  <a:rPr lang="pl-PL" i="1" dirty="0" err="1"/>
                  <a:t>connected</a:t>
                </a:r>
                <a:r>
                  <a:rPr lang="pl-PL" dirty="0"/>
                  <a:t>, </a:t>
                </a:r>
                <a:r>
                  <a:rPr lang="pl-PL" i="1" dirty="0" err="1"/>
                  <a:t>full</a:t>
                </a:r>
                <a:r>
                  <a:rPr lang="pl-PL" i="1" dirty="0"/>
                  <a:t> </a:t>
                </a:r>
                <a:r>
                  <a:rPr lang="pl-PL" i="1" dirty="0" err="1"/>
                  <a:t>mesh</a:t>
                </a:r>
                <a:endParaRPr lang="pl-PL" i="1" dirty="0"/>
              </a:p>
              <a:p>
                <a:pPr lvl="0"/>
                <a:r>
                  <a:rPr lang="pl-PL" dirty="0"/>
                  <a:t>Liczba połączeń (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𝒄</m:t>
                    </m:r>
                  </m:oMath>
                </a14:m>
                <a:r>
                  <a:rPr lang="pl-PL" dirty="0"/>
                  <a:t>) przy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𝒏</m:t>
                    </m:r>
                  </m:oMath>
                </a14:m>
                <a:r>
                  <a:rPr lang="pl-PL" dirty="0"/>
                  <a:t> węzłów:</a:t>
                </a:r>
                <a:br>
                  <a:rPr lang="pl-PL" dirty="0"/>
                </a:b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𝒄</m:t>
                    </m:r>
                    <m:r>
                      <a:rPr lang="pl-PL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=(</m:t>
                    </m:r>
                    <m:r>
                      <a:rPr lang="pl-PL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𝒏</m:t>
                    </m:r>
                    <m:r>
                      <a:rPr lang="pl-PL" b="1" i="1" baseline="30000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𝟐</m:t>
                    </m:r>
                    <m:r>
                      <a:rPr lang="pl-PL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−</m:t>
                    </m:r>
                    <m:r>
                      <a:rPr lang="pl-PL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𝒏</m:t>
                    </m:r>
                    <m:r>
                      <a:rPr lang="pl-PL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)/</m:t>
                    </m:r>
                    <m:r>
                      <a:rPr lang="pl-PL" b="1" i="1" dirty="0" smtClean="0">
                        <a:solidFill>
                          <a:schemeClr val="accent1"/>
                        </a:solidFill>
                        <a:latin typeface="Cambria Math" charset="0"/>
                      </a:rPr>
                      <m:t>𝟐</m:t>
                    </m:r>
                  </m:oMath>
                </a14:m>
                <a:endParaRPr lang="pl-PL" b="1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78" name="Shape 27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3000" t="-29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Symbol zastępczy zawartości 1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800" y="5360987"/>
            <a:ext cx="5740400" cy="5283200"/>
          </a:xfrm>
        </p:spPr>
      </p:pic>
      <p:sp>
        <p:nvSpPr>
          <p:cNvPr id="13" name="Symbol zastępczy daty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3538D-6B32-424D-8625-5CB56589F8DE}" type="datetime1">
              <a:rPr lang="pl-PL" smtClean="0"/>
              <a:t>20.12.2020</a:t>
            </a:fld>
            <a:endParaRPr lang="pl-PL"/>
          </a:p>
        </p:txBody>
      </p:sp>
      <p:sp>
        <p:nvSpPr>
          <p:cNvPr id="280" name="Shape 2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45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Podsumowanie wykładu</a:t>
            </a:r>
          </a:p>
        </p:txBody>
      </p:sp>
      <p:sp>
        <p:nvSpPr>
          <p:cNvPr id="283" name="Shape 28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Definicja </a:t>
            </a:r>
            <a:r>
              <a:rPr lang="pl-PL" dirty="0"/>
              <a:t>sieci komputerowej</a:t>
            </a:r>
          </a:p>
          <a:p>
            <a:pPr lvl="0"/>
            <a:r>
              <a:rPr lang="pl-PL" dirty="0"/>
              <a:t>Topologie sieci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1477F-AF9A-5B41-A133-E79774EF3FDA}" type="datetime1">
              <a:rPr lang="pl-PL" smtClean="0"/>
              <a:t>20.12.2020</a:t>
            </a:fld>
            <a:endParaRPr lang="pl-PL"/>
          </a:p>
        </p:txBody>
      </p:sp>
      <p:sp>
        <p:nvSpPr>
          <p:cNvPr id="284" name="Shape 28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pl-PL" smtClean="0"/>
              <a:pPr lvl="0"/>
              <a:t>46</a:t>
            </a:fld>
            <a:endParaRPr lang="pl-PL"/>
          </a:p>
        </p:txBody>
      </p:sp>
    </p:spTree>
  </p:cSld>
  <p:clrMapOvr>
    <a:masterClrMapping/>
  </p:clrMapOvr>
  <p:transition spd="med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Sieć komputerowa</a:t>
            </a:r>
          </a:p>
        </p:txBody>
      </p:sp>
      <p:sp>
        <p:nvSpPr>
          <p:cNvPr id="117" name="Shape 11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pl-PL" sz="6600" dirty="0"/>
              <a:t>Sieć komputerowa to grupa:</a:t>
            </a:r>
          </a:p>
          <a:p>
            <a:pPr lvl="1">
              <a:lnSpc>
                <a:spcPct val="150000"/>
              </a:lnSpc>
            </a:pPr>
            <a:r>
              <a:rPr lang="pl-PL" sz="6000" dirty="0"/>
              <a:t>Komputerów, lub</a:t>
            </a:r>
          </a:p>
          <a:p>
            <a:pPr lvl="1">
              <a:lnSpc>
                <a:spcPct val="150000"/>
              </a:lnSpc>
            </a:pPr>
            <a:r>
              <a:rPr lang="pl-PL" sz="6000" dirty="0"/>
              <a:t>Innych urządzeń </a:t>
            </a:r>
          </a:p>
          <a:p>
            <a:pPr lvl="0">
              <a:lnSpc>
                <a:spcPct val="150000"/>
              </a:lnSpc>
            </a:pPr>
            <a:r>
              <a:rPr lang="pl-PL" sz="6600" dirty="0"/>
              <a:t>Połączone ze sobą w celu:</a:t>
            </a:r>
          </a:p>
          <a:p>
            <a:pPr lvl="1">
              <a:lnSpc>
                <a:spcPct val="150000"/>
              </a:lnSpc>
            </a:pPr>
            <a:r>
              <a:rPr lang="pl-PL" sz="6000" dirty="0"/>
              <a:t>Wymiany danych, lub</a:t>
            </a:r>
          </a:p>
          <a:p>
            <a:pPr lvl="1">
              <a:lnSpc>
                <a:spcPct val="150000"/>
              </a:lnSpc>
            </a:pPr>
            <a:r>
              <a:rPr lang="pl-PL" sz="6000" dirty="0"/>
              <a:t>Współdzielenia zasobów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051B8-88F0-A149-9371-95376DFFF0DA}" type="datetime1">
              <a:rPr lang="pl-PL" smtClean="0"/>
              <a:t>20.12.2020</a:t>
            </a:fld>
            <a:endParaRPr lang="pl-PL"/>
          </a:p>
        </p:txBody>
      </p:sp>
      <p:sp>
        <p:nvSpPr>
          <p:cNvPr id="118" name="Shape 1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5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pl-PL" sz="6000" dirty="0"/>
              <a:t>Możliwości pracy komputerów w sieci:</a:t>
            </a:r>
          </a:p>
          <a:p>
            <a:pPr lvl="1">
              <a:lnSpc>
                <a:spcPct val="150000"/>
              </a:lnSpc>
            </a:pPr>
            <a:r>
              <a:rPr lang="pl-PL" sz="5400" dirty="0"/>
              <a:t>Korzystanie ze wspólnych urządzeń, np. drukarek</a:t>
            </a:r>
          </a:p>
          <a:p>
            <a:pPr lvl="1">
              <a:lnSpc>
                <a:spcPct val="150000"/>
              </a:lnSpc>
            </a:pPr>
            <a:r>
              <a:rPr lang="pl-PL" sz="5400" dirty="0"/>
              <a:t>Korzystanie ze wspólnego oprogramowania</a:t>
            </a:r>
          </a:p>
          <a:p>
            <a:pPr lvl="1">
              <a:lnSpc>
                <a:spcPct val="150000"/>
              </a:lnSpc>
            </a:pPr>
            <a:r>
              <a:rPr lang="pl-PL" sz="5400" dirty="0"/>
              <a:t>Korzystanie z centralnej bazy danych</a:t>
            </a:r>
          </a:p>
          <a:p>
            <a:pPr lvl="1">
              <a:lnSpc>
                <a:spcPct val="150000"/>
              </a:lnSpc>
            </a:pPr>
            <a:r>
              <a:rPr lang="pl-PL" sz="5400" dirty="0"/>
              <a:t>Przesyłanie informacji między komputerami:</a:t>
            </a:r>
          </a:p>
          <a:p>
            <a:pPr lvl="2">
              <a:lnSpc>
                <a:spcPct val="150000"/>
              </a:lnSpc>
            </a:pPr>
            <a:r>
              <a:rPr lang="pl-PL" sz="4400" dirty="0"/>
              <a:t>Komunikaty</a:t>
            </a:r>
          </a:p>
          <a:p>
            <a:pPr lvl="2">
              <a:lnSpc>
                <a:spcPct val="150000"/>
              </a:lnSpc>
            </a:pPr>
            <a:r>
              <a:rPr lang="pl-PL" sz="4400" dirty="0"/>
              <a:t>Listy</a:t>
            </a:r>
          </a:p>
          <a:p>
            <a:pPr lvl="2">
              <a:lnSpc>
                <a:spcPct val="150000"/>
              </a:lnSpc>
            </a:pPr>
            <a:r>
              <a:rPr lang="pl-PL" sz="4400" dirty="0"/>
              <a:t>Pliki</a:t>
            </a:r>
          </a:p>
        </p:txBody>
      </p:sp>
      <p:sp>
        <p:nvSpPr>
          <p:cNvPr id="121" name="Shape 121"/>
          <p:cNvSpPr>
            <a:spLocks noGrp="1"/>
          </p:cNvSpPr>
          <p:nvPr>
            <p:ph type="sldNum" sz="quarter" idx="4294967295"/>
          </p:nvPr>
        </p:nvSpPr>
        <p:spPr>
          <a:xfrm>
            <a:off x="0" y="13081000"/>
            <a:ext cx="454025" cy="469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/>
            </a:lvl1pPr>
          </a:lstStyle>
          <a:p>
            <a:pPr lvl="0">
              <a:defRPr sz="1800"/>
            </a:pPr>
            <a:fld id="{86CB4B4D-7CA3-9044-876B-883B54F8677D}" type="slidenum">
              <a:rPr sz="2400"/>
              <a:t>6</a:t>
            </a:fld>
            <a:endParaRPr sz="2400"/>
          </a:p>
        </p:txBody>
      </p:sp>
    </p:spTree>
  </p:cSld>
  <p:clrMapOvr>
    <a:masterClrMapping/>
  </p:clrMapOvr>
  <p:transition spd="med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Rodzaje sieci komputerowych</a:t>
            </a:r>
          </a:p>
        </p:txBody>
      </p:sp>
      <p:sp>
        <p:nvSpPr>
          <p:cNvPr id="124" name="Shape 12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150000"/>
              </a:lnSpc>
            </a:pPr>
            <a:r>
              <a:rPr lang="pl-PL" sz="6600" dirty="0"/>
              <a:t>Dedykowane, w których jeden z komputerów (tzw. serwer sieciowy):</a:t>
            </a:r>
          </a:p>
          <a:p>
            <a:pPr lvl="1">
              <a:lnSpc>
                <a:spcPct val="150000"/>
              </a:lnSpc>
            </a:pPr>
            <a:r>
              <a:rPr lang="pl-PL" sz="6000" dirty="0"/>
              <a:t>Pełni rolę nadrzędną, i</a:t>
            </a:r>
          </a:p>
          <a:p>
            <a:pPr lvl="1">
              <a:lnSpc>
                <a:spcPct val="150000"/>
              </a:lnSpc>
            </a:pPr>
            <a:r>
              <a:rPr lang="pl-PL" sz="6000" dirty="0"/>
              <a:t>Nadzoruje pracę sieci</a:t>
            </a:r>
          </a:p>
          <a:p>
            <a:pPr lvl="0">
              <a:lnSpc>
                <a:spcPct val="150000"/>
              </a:lnSpc>
            </a:pPr>
            <a:r>
              <a:rPr lang="pl-PL" sz="6600" dirty="0"/>
              <a:t>Równorzędne (ang. </a:t>
            </a:r>
            <a:r>
              <a:rPr lang="pl-PL" sz="6600" i="1" dirty="0" err="1"/>
              <a:t>peer</a:t>
            </a:r>
            <a:r>
              <a:rPr lang="pl-PL" sz="6600" i="1" dirty="0"/>
              <a:t>-to-</a:t>
            </a:r>
            <a:r>
              <a:rPr lang="pl-PL" sz="6600" i="1" dirty="0" err="1"/>
              <a:t>peer</a:t>
            </a:r>
            <a:r>
              <a:rPr lang="pl-PL" sz="6600" dirty="0"/>
              <a:t>), w których wszystkie komputery mają jednakowe uprawnienia</a:t>
            </a:r>
          </a:p>
        </p:txBody>
      </p:sp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6E470-9A5C-3F47-9040-D46E54A9AECF}" type="datetime1">
              <a:rPr lang="pl-PL" smtClean="0"/>
              <a:t>20.12.2020</a:t>
            </a:fld>
            <a:endParaRPr lang="pl-PL"/>
          </a:p>
        </p:txBody>
      </p:sp>
      <p:sp>
        <p:nvSpPr>
          <p:cNvPr id="125" name="Shape 1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7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/>
              <a:t>Topologie sieci</a:t>
            </a:r>
          </a:p>
        </p:txBody>
      </p:sp>
      <p:sp>
        <p:nvSpPr>
          <p:cNvPr id="10" name="Symbol zastępczy tekstu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Symbol zastępczy daty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5994F-50BE-424A-B614-12FD9D3F635B}" type="datetime1">
              <a:rPr lang="pl-PL" smtClean="0"/>
              <a:t>20.12.2020</a:t>
            </a:fld>
            <a:endParaRPr lang="pl-PL"/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fld id="{86CB4B4D-7CA3-9044-876B-883B54F8677D}" type="slidenum">
              <a:rPr lang="is-IS" smtClean="0"/>
              <a:pPr lvl="0"/>
              <a:t>8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l-PL" dirty="0"/>
              <a:t>Topologie sieci</a:t>
            </a:r>
          </a:p>
        </p:txBody>
      </p:sp>
      <p:pic>
        <p:nvPicPr>
          <p:cNvPr id="11" name="Symbol zastępczy zawartości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719" y="3651250"/>
            <a:ext cx="17760561" cy="8702675"/>
          </a:xfrm>
        </p:spPr>
      </p:pic>
      <p:sp>
        <p:nvSpPr>
          <p:cNvPr id="12" name="Symbol zastępczy daty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8C09D-3AE0-6E42-89D7-63BADA2FE9A6}" type="datetime1">
              <a:rPr lang="pl-PL" smtClean="0"/>
              <a:t>20.12.2020</a:t>
            </a:fld>
            <a:endParaRPr lang="pl-PL"/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rPr lang="is-IS" smtClean="0"/>
              <a:pPr lvl="0"/>
              <a:t>9</a:t>
            </a:fld>
            <a:endParaRPr lang="is-IS"/>
          </a:p>
        </p:txBody>
      </p:sp>
    </p:spTree>
  </p:cSld>
  <p:clrMapOvr>
    <a:masterClrMapping/>
  </p:clrMapOvr>
  <p:transition spd="med">
    <p:dissolv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1062</Words>
  <Application>Microsoft Macintosh PowerPoint</Application>
  <PresentationFormat>Niestandardowy</PresentationFormat>
  <Paragraphs>327</Paragraphs>
  <Slides>46</Slides>
  <Notes>1</Notes>
  <HiddenSlides>0</HiddenSlides>
  <MMClips>5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46</vt:i4>
      </vt:variant>
    </vt:vector>
  </HeadingPairs>
  <TitlesOfParts>
    <vt:vector size="52" baseType="lpstr">
      <vt:lpstr>Arial</vt:lpstr>
      <vt:lpstr>Avenir Book</vt:lpstr>
      <vt:lpstr>Calibri</vt:lpstr>
      <vt:lpstr>Calibri Light</vt:lpstr>
      <vt:lpstr>Cambria Math</vt:lpstr>
      <vt:lpstr>Office Theme</vt:lpstr>
      <vt:lpstr>Podstawowe zagadnienia sieciowe</vt:lpstr>
      <vt:lpstr>Plan wykładu</vt:lpstr>
      <vt:lpstr>Definicja sieci komputerowej</vt:lpstr>
      <vt:lpstr>Sieć…</vt:lpstr>
      <vt:lpstr>Sieć komputerowa</vt:lpstr>
      <vt:lpstr>Prezentacja programu PowerPoint</vt:lpstr>
      <vt:lpstr>Rodzaje sieci komputerowych</vt:lpstr>
      <vt:lpstr>Topologie sieci</vt:lpstr>
      <vt:lpstr>Topologie sieci</vt:lpstr>
      <vt:lpstr>Topologia punkt-punkt</vt:lpstr>
      <vt:lpstr>Topologia punkt-punkt - permament (dedicated)</vt:lpstr>
      <vt:lpstr>Topologia punkt-punkt - switched</vt:lpstr>
      <vt:lpstr>Topologia liniowa</vt:lpstr>
      <vt:lpstr>Topologia liniowa</vt:lpstr>
      <vt:lpstr>Topologia liniowa</vt:lpstr>
      <vt:lpstr>Topologia liniowa</vt:lpstr>
      <vt:lpstr>Topologia magistrali</vt:lpstr>
      <vt:lpstr>Topologia magistrali</vt:lpstr>
      <vt:lpstr>Topologia magistrali</vt:lpstr>
      <vt:lpstr>Topologia magistrali</vt:lpstr>
      <vt:lpstr>Topologia magistrali</vt:lpstr>
      <vt:lpstr>Pierścień</vt:lpstr>
      <vt:lpstr>Pierścień</vt:lpstr>
      <vt:lpstr>Topologia pierścienia</vt:lpstr>
      <vt:lpstr>Topologia pierścienia podwójnego</vt:lpstr>
      <vt:lpstr>Topologia pierścienia podwójnego</vt:lpstr>
      <vt:lpstr>Topologia gwiazdy</vt:lpstr>
      <vt:lpstr>Topologia gwiazdy</vt:lpstr>
      <vt:lpstr>Topologia gwiazdy</vt:lpstr>
      <vt:lpstr>Topologia gwiazdy z koncentratorem</vt:lpstr>
      <vt:lpstr>Topologia gwiazdy z przełącznikiem</vt:lpstr>
      <vt:lpstr>Topologia gwiazdy z MSAU</vt:lpstr>
      <vt:lpstr>Topologia hierarchiczna</vt:lpstr>
      <vt:lpstr>Topologia hierarchiczna</vt:lpstr>
      <vt:lpstr>Topologia hierarchiczna</vt:lpstr>
      <vt:lpstr>Topologia hierarchiczna</vt:lpstr>
      <vt:lpstr>Topologia hierarchiczna pierścień-gwiazda </vt:lpstr>
      <vt:lpstr>Topologia hierarchiczna pierścień-gwiazda </vt:lpstr>
      <vt:lpstr>Topologia hierarchiczna gwiazda-magistrala</vt:lpstr>
      <vt:lpstr>Topologia hierarchiczna gwiazda-magistrala</vt:lpstr>
      <vt:lpstr>Topologia hierarchiczna magistrala-drzewo</vt:lpstr>
      <vt:lpstr>Sieć oczkowa</vt:lpstr>
      <vt:lpstr>Sieć oczkowa</vt:lpstr>
      <vt:lpstr>Sieć oczkowa</vt:lpstr>
      <vt:lpstr>Sieć oczkowa każdy-z-każdym (pełna siatka)</vt:lpstr>
      <vt:lpstr>Podsumowanie wykładu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Podstawowe pojęcia, jednostki, ograniczenia i topologie sieci</dc:title>
  <cp:lastModifiedBy>Mikołaj Leszczuk</cp:lastModifiedBy>
  <cp:revision>29</cp:revision>
  <dcterms:modified xsi:type="dcterms:W3CDTF">2020-12-20T14:27:17Z</dcterms:modified>
</cp:coreProperties>
</file>